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84"/>
  </p:notesMasterIdLst>
  <p:sldIdLst>
    <p:sldId id="257" r:id="rId3"/>
    <p:sldId id="339" r:id="rId4"/>
    <p:sldId id="258" r:id="rId5"/>
    <p:sldId id="259" r:id="rId6"/>
    <p:sldId id="260" r:id="rId7"/>
    <p:sldId id="261" r:id="rId8"/>
    <p:sldId id="262" r:id="rId9"/>
    <p:sldId id="340" r:id="rId10"/>
    <p:sldId id="341" r:id="rId11"/>
    <p:sldId id="268" r:id="rId12"/>
    <p:sldId id="270" r:id="rId13"/>
    <p:sldId id="271" r:id="rId14"/>
    <p:sldId id="342" r:id="rId15"/>
    <p:sldId id="343" r:id="rId16"/>
    <p:sldId id="274" r:id="rId17"/>
    <p:sldId id="275" r:id="rId18"/>
    <p:sldId id="344" r:id="rId19"/>
    <p:sldId id="276" r:id="rId20"/>
    <p:sldId id="26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0AE27-2B5E-4605-8C87-5B745D0192C1}" type="datetimeFigureOut">
              <a:rPr lang="fr-RE" smtClean="0"/>
              <a:t>12/09/2017</a:t>
            </a:fld>
            <a:endParaRPr lang="fr-R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R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01A0-8FC9-498C-BD8A-964647444308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3139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F4F3-A904-42C8-AC41-78554C5E4E2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7CE-978D-4182-84C6-03E24FFB7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7B7C-FB27-4EB5-A4B0-F2FD9FAC9C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4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ADDD-C7F7-4424-BA96-1FD8564BBD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B324-EA80-4003-80DF-FAC294C5B7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C4A-ED2F-4B98-A8EF-EB95FB4FD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F-FA9C-4643-BCDB-A4AF316104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B495E-7026-474C-86B5-8D4BF986BAA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0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1D69-1691-4DE2-B35B-F3AA0B7CB49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CC4C-2FD9-4AA3-A85A-A749D928F28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3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2A61-C4D3-4A00-A86F-6EB84A38E77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7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0B21-BDC1-444C-9743-04501F71710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8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C-0239-4D9B-8400-EB766F07D1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6E3B-2867-4D86-B7F7-904170BA15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B1B0-EA54-40E5-9D49-E956F27806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9D8A-02BC-4664-88BA-B5ED37BABE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0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0971-5628-4F83-9154-DE4D3FC0AFD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A706-162F-4D0E-A49A-7B17DD0462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94E1-06E2-4964-953F-15B8F337F05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27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4C06-3F94-4E48-B1B1-F2CD16A44B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81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ECA2-3556-47A5-A631-3B1D8BAFA39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0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804A-6300-4AC8-B88C-D7E64AE06D4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6C93-01DB-4F83-85C4-A71DA3107A6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97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E97F-0CC5-4845-8E4D-91D2550F868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1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751B-8777-41BA-A5D6-A7680E4AC0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2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8AD0-EBC9-49AE-A213-C43B7630AC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7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9A5D-D4FE-4F5E-9CF6-141589D39FE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9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2F1D-07F3-4288-A3A6-871C2EB7D99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15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1F18-1CF2-4337-A293-BC818E6D7C7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0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705A-C388-4699-9DB7-C93505A08D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AE5-46F4-46EC-B567-F616B2DD56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38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80E0-64D8-4D3A-B7F5-6DC7A92289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53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81E6-D8E7-4801-9FE8-3A235040C0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15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E7B8-6C12-4F7E-9DD9-7B7FA84B93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32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4E5C-7913-4A4F-96EE-3D511C84B92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13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6A1B-9E03-4CB4-B03F-0FD91297641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9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71A-169A-4DE2-BA6C-C503F98BD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482-55FC-4358-877D-6B0EE59B12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FFC6-285F-49EA-A70B-37C9D0295C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EC7-147D-4F0B-8FF6-3968E66350F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8CA-AA62-44B9-A85A-14FEE4D2B5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C4B-4E42-4CC3-A801-5D71402534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6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60F3-2533-44A5-BF2A-43E5B8C2D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D1-4E44-48FF-85AE-9C5FBD4E2FA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C4A-6498-4B0B-90D9-1BE7ADB9A7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463-4090-41D5-915D-10DF9E596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3BB-9843-4369-84E3-4D51BDDFB5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3CE-0B72-4294-8872-B8F477ADE26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6239-8F84-49E6-9730-2029914231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EB5BC-66BB-4178-BF5D-A14EFDED9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4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B9050-CEAF-4BDD-ADB4-335CF648EE99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1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ligaments+epaule&amp;source=images&amp;cd=&amp;cad=rja&amp;docid=4X83qfaP7tTPjM&amp;tbnid=oajSMg01hq75AM:&amp;ved=0CAUQjRw&amp;url=http://www.unige.ch/cyberdocuments/theses2003/SayeghS/these_back.html&amp;ei=4nJVUeykPIqe0QXrtYC4Aw&amp;bvm=bv.44442042,d.ZG4&amp;psig=AFQjCNE7kyCesKqUZrfhH16yuuFu2IepzQ&amp;ust=1364640812770591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/url?sa=i&amp;rct=j&amp;q=ligaments+epaule&amp;source=images&amp;cd=&amp;cad=rja&amp;docid=orP3qEVqjFWdJM&amp;tbnid=JNjE6h1HmYxl-M:&amp;ved=0CAUQjRw&amp;url=http://fr.academic.ru/dic.nsf/frwiki/141170&amp;ei=GHNVUcfCJ7Oy0AWysYGwBA&amp;bvm=bv.44442042,d.ZG4&amp;psig=AFQjCNE7kyCesKqUZrfhH16yuuFu2IepzQ&amp;ust=136464081277059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uscles+coiffe+rotateurs+epaule&amp;source=images&amp;cd=&amp;cad=rja&amp;docid=Od4cbU5V6yqBzM&amp;tbnid=Hg78sVqlsD4JJM:&amp;ved=0CAUQjRw&amp;url=http://www.epauledouleur.com/coiffedesrotateurs.html&amp;ei=jXNVUdfKN8Wt0QW5joDQDQ&amp;bvm=bv.44442042,d.ZG4&amp;psig=AFQjCNGyYxzx5Q-6dfXJNZ9hfXVGU1nhVQ&amp;ust=1364640993599216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luxation+epaule&amp;source=images&amp;cd=&amp;cad=rja&amp;docid=9YBSQCDh-9p9-M&amp;tbnid=kIebHBQihaSbHM:&amp;ved=0CAUQjRw&amp;url=http://www.sudouest.fr/2012/10/22/handball-biillere-hb-deux-semaines-d-arret-pour-fabrice-chauvin-857633-5284.php&amp;ei=93NVUebwN-Kj0QXGyoDIAQ&amp;bvm=bv.44442042,d.ZG4&amp;psig=AFQjCNGzxEE9RO6VrrqfBzWMxgU6YyEvXg&amp;ust=1364641100343515" TargetMode="Externa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Avulsion+complexe+capsulo-labral+antero-inf&amp;source=images&amp;cd=&amp;cad=rja&amp;docid=DPr1dx2UIlDHSM&amp;tbnid=WLKmYqpB2cqMWM:&amp;ved=0CAUQjRw&amp;url=http://www.msport.net/newSite/index.php?op=aff_article&amp;id_article=184&amp;ei=snVVUaf7PMXG0QXGvYCoCQ&amp;bvm=bv.44442042,d.ZG4&amp;psig=AFQjCNE479mqyeK7f75cEvQZsTLUEtSy8Q&amp;ust=1364641551801032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jpeg"/><Relationship Id="rId4" Type="http://schemas.openxmlformats.org/officeDocument/2006/relationships/hyperlink" Target="http://www.google.com/url?sa=i&amp;rct=j&amp;q=Avulsion+complexe+capsulo-labral+antero-inf&amp;source=images&amp;cd=&amp;cad=rja&amp;docid=FtxaaaWu6JIAiM&amp;tbnid=lbjDwrxtGAzzGM:&amp;ved=0CAUQjRw&amp;url=http://www.sciencedirect.com/science/article/pii/S074980631100569X&amp;ei=2nVVUfTGAqe_0QW734DQDA&amp;bvm=bv.44442042,d.ZG4&amp;psig=AFQjCNE479mqyeK7f75cEvQZsTLUEtSy8Q&amp;ust=136464155180103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ecollement+broca&amp;source=images&amp;cd=&amp;cad=rja&amp;docid=3oBlqDidH-6dWM&amp;tbnid=GB6jr2f__4IizM:&amp;ved=0CAUQjRw&amp;url=http://www.unige.ch/cyberdocuments/theses2003/SayeghS/these_body.html&amp;ei=UXZVUaXVNaKo0QWH84HYBg&amp;bvm=bv.44442042,d.ZG4&amp;psig=AFQjCNEjXW0lCiJdSs4K8M5ctWc3a0TYOQ&amp;ust=1364641734340602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butee+epaule&amp;source=images&amp;cd=&amp;cad=rja&amp;docid=_h1reCk2woN_0M&amp;tbnid=WLDvT1McTDup2M:&amp;ved=0CAUQjRw&amp;url=http://www.orthoparc-toulouse.com/interventions_chirurgicales_epaule.html&amp;ei=anlVUa2cDuOY0QXZ84HIBg&amp;bvm=bv.44442042,d.ZG4&amp;psig=AFQjCNFzRZnAWHtR7pqspgbpUX2DjjxPjg&amp;ust=1364642526583990" TargetMode="Externa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ballas@yahoo.fr" TargetMode="Externa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Disjonctions acromio-claviculaires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7107" name="Picture 7" descr="488218-3793114-460-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4005264"/>
            <a:ext cx="4381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90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Traitements – Stades I et II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Traitement fonctionnel</a:t>
            </a:r>
          </a:p>
          <a:p>
            <a:pPr lvl="1" eaLnBrk="1" hangingPunct="1"/>
            <a:r>
              <a:rPr lang="fr-FR"/>
              <a:t>AINS et antalgiques 10jours</a:t>
            </a:r>
          </a:p>
          <a:p>
            <a:pPr lvl="1" eaLnBrk="1" hangingPunct="1"/>
            <a:r>
              <a:rPr lang="fr-FR"/>
              <a:t>simple écharpe 10 jours</a:t>
            </a:r>
          </a:p>
          <a:p>
            <a:pPr lvl="1" eaLnBrk="1" hangingPunct="1"/>
            <a:r>
              <a:rPr lang="fr-FR"/>
              <a:t>Physiothérapie</a:t>
            </a:r>
          </a:p>
          <a:p>
            <a:pPr lvl="1" eaLnBrk="1" hangingPunct="1"/>
            <a:r>
              <a:rPr lang="fr-FR"/>
              <a:t>Renforcement de la chape trapézo-deltoïdiène</a:t>
            </a:r>
          </a:p>
          <a:p>
            <a:pPr lvl="1" eaLnBrk="1" hangingPunct="1"/>
            <a:r>
              <a:rPr lang="fr-FR"/>
              <a:t>Reprise des activités sportives à 6 semaines pour les sports contacts</a:t>
            </a:r>
          </a:p>
        </p:txBody>
      </p:sp>
      <p:pic>
        <p:nvPicPr>
          <p:cNvPr id="59395" name="Picture 2" descr="F:\cour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4789" y="1557338"/>
            <a:ext cx="20986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81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1442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61443" name="Picture 2" descr="F:\cours\bandage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1" y="1916114"/>
            <a:ext cx="5064125" cy="3165475"/>
          </a:xfrm>
        </p:spPr>
      </p:pic>
      <p:cxnSp>
        <p:nvCxnSpPr>
          <p:cNvPr id="7" name="Connecteur droit 6"/>
          <p:cNvCxnSpPr/>
          <p:nvPr/>
        </p:nvCxnSpPr>
        <p:spPr>
          <a:xfrm>
            <a:off x="2782888" y="1341439"/>
            <a:ext cx="6985000" cy="41751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2135189" y="1196976"/>
            <a:ext cx="6840537" cy="47529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Traitements – Stades 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Chirurgie à proposer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/>
              <a:t>Ligamentorraphie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Brochage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Vissage </a:t>
            </a:r>
            <a:r>
              <a:rPr lang="fr-FR" dirty="0" err="1"/>
              <a:t>coraco</a:t>
            </a:r>
            <a:r>
              <a:rPr lang="fr-FR" dirty="0"/>
              <a:t>-claviculaire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Ligamentoplastie : transfert LAC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Double </a:t>
            </a:r>
            <a:r>
              <a:rPr lang="fr-FR" dirty="0" err="1"/>
              <a:t>endoboutton</a:t>
            </a:r>
            <a:endParaRPr lang="fr-FR" dirty="0"/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Dans les 21 jours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En chronique : </a:t>
            </a:r>
            <a:r>
              <a:rPr lang="fr-FR" dirty="0" err="1"/>
              <a:t>ligamentoplastie</a:t>
            </a: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Transfert LAC : </a:t>
            </a:r>
            <a:r>
              <a:rPr lang="fr-FR" dirty="0" err="1"/>
              <a:t>Cadenat</a:t>
            </a:r>
            <a:r>
              <a:rPr lang="fr-FR" dirty="0"/>
              <a:t>, </a:t>
            </a:r>
            <a:r>
              <a:rPr lang="fr-FR" dirty="0" err="1"/>
              <a:t>Bosworth</a:t>
            </a: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Resection</a:t>
            </a:r>
            <a:r>
              <a:rPr lang="fr-FR" dirty="0"/>
              <a:t> ¼ </a:t>
            </a:r>
            <a:r>
              <a:rPr lang="fr-FR" dirty="0" err="1"/>
              <a:t>ext</a:t>
            </a:r>
            <a:r>
              <a:rPr lang="fr-FR" dirty="0"/>
              <a:t> </a:t>
            </a:r>
            <a:r>
              <a:rPr lang="fr-FR" dirty="0" err="1"/>
              <a:t>clav</a:t>
            </a:r>
            <a:r>
              <a:rPr lang="fr-FR" dirty="0"/>
              <a:t> + transfert : Weaver Dunn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26D99A-1097-4789-9C43-0682136FDD9B}"/>
              </a:ext>
            </a:extLst>
          </p:cNvPr>
          <p:cNvSpPr/>
          <p:nvPr/>
        </p:nvSpPr>
        <p:spPr>
          <a:xfrm>
            <a:off x="5241851" y="4104167"/>
            <a:ext cx="2190307" cy="520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1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Traitements – Stades IV-V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794718"/>
            <a:ext cx="7715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Chirurgie à proposer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/>
              <a:t>Ligamentorraphie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Brochage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RE" dirty="0"/>
              <a:t>Plaque crochet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Vissage </a:t>
            </a:r>
            <a:r>
              <a:rPr lang="fr-FR" dirty="0" err="1"/>
              <a:t>coraco</a:t>
            </a:r>
            <a:r>
              <a:rPr lang="fr-FR" dirty="0"/>
              <a:t>-claviculaire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Ligamentoplastie : transfert LAC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Double </a:t>
            </a:r>
            <a:r>
              <a:rPr lang="fr-FR" dirty="0" err="1"/>
              <a:t>endoboutton</a:t>
            </a: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/>
              <a:t>En chronique : </a:t>
            </a:r>
            <a:r>
              <a:rPr lang="fr-FR" dirty="0" err="1"/>
              <a:t>ligamentoplastie</a:t>
            </a: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Transfert LAC : </a:t>
            </a:r>
            <a:r>
              <a:rPr lang="fr-FR" dirty="0" err="1"/>
              <a:t>Cadenat</a:t>
            </a:r>
            <a:r>
              <a:rPr lang="fr-FR" dirty="0"/>
              <a:t>, </a:t>
            </a:r>
            <a:r>
              <a:rPr lang="fr-FR" dirty="0" err="1"/>
              <a:t>Bosworth</a:t>
            </a:r>
            <a:endParaRPr lang="fr-FR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/>
              <a:t>Resection</a:t>
            </a:r>
            <a:r>
              <a:rPr lang="fr-FR" dirty="0"/>
              <a:t> ¼ </a:t>
            </a:r>
            <a:r>
              <a:rPr lang="fr-FR" dirty="0" err="1"/>
              <a:t>ext</a:t>
            </a:r>
            <a:r>
              <a:rPr lang="fr-FR" dirty="0"/>
              <a:t> </a:t>
            </a:r>
            <a:r>
              <a:rPr lang="fr-FR" dirty="0" err="1"/>
              <a:t>clav</a:t>
            </a:r>
            <a:r>
              <a:rPr lang="fr-FR" dirty="0"/>
              <a:t> + transfert : Weaver Dunn</a:t>
            </a:r>
          </a:p>
        </p:txBody>
      </p:sp>
      <p:pic>
        <p:nvPicPr>
          <p:cNvPr id="4" name="Picture 2" descr="F:\cours\hauba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960" y="1226812"/>
            <a:ext cx="41719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92696"/>
            <a:ext cx="31133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654" y="1272427"/>
            <a:ext cx="3786257" cy="24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cours\imagesCA68D92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55983" y="1827680"/>
            <a:ext cx="3753890" cy="2825457"/>
          </a:xfrm>
          <a:prstGeom prst="rect">
            <a:avLst/>
          </a:prstGeom>
        </p:spPr>
      </p:pic>
      <p:pic>
        <p:nvPicPr>
          <p:cNvPr id="8" name="Picture 4" descr="F:\cours\viss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6040" y="2536031"/>
            <a:ext cx="3451870" cy="25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n external file that holds a picture, illustration, etc.&#10;Object name is ijcem0007-2564-f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5" y="267389"/>
            <a:ext cx="5394247" cy="34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An external file that holds a picture, illustration, etc.&#10;Object name is ijcem0007-2564-f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796" y="3223886"/>
            <a:ext cx="5635114" cy="34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729" y="3162474"/>
            <a:ext cx="46196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456" y="3029124"/>
            <a:ext cx="3369912" cy="22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4423" y="2257424"/>
            <a:ext cx="3854640" cy="253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7808" y="3140968"/>
            <a:ext cx="3275970" cy="35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" descr="C:\Users\Ballas\Desktop\Médecine\Icono\Epaule\DSC007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476250"/>
            <a:ext cx="4038600" cy="3028950"/>
          </a:xfrm>
        </p:spPr>
      </p:pic>
      <p:pic>
        <p:nvPicPr>
          <p:cNvPr id="79876" name="Picture 3" descr="C:\Users\Ballas\Desktop\Médecine\Icono\Epaule\DSC0079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9400" y="476250"/>
            <a:ext cx="4038600" cy="30289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7" y="1268761"/>
            <a:ext cx="4619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902" y="1484784"/>
            <a:ext cx="6091783" cy="46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7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549276"/>
            <a:ext cx="4038600" cy="3230563"/>
          </a:xfrm>
        </p:spPr>
      </p:pic>
      <p:pic>
        <p:nvPicPr>
          <p:cNvPr id="809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692151"/>
            <a:ext cx="4248150" cy="3089275"/>
          </a:xfrm>
        </p:spPr>
      </p:pic>
      <p:pic>
        <p:nvPicPr>
          <p:cNvPr id="809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71814" y="4076701"/>
            <a:ext cx="6192837" cy="2424113"/>
          </a:xfrm>
        </p:spPr>
      </p:pic>
    </p:spTree>
    <p:extLst>
      <p:ext uri="{BB962C8B-B14F-4D97-AF65-F5344CB8AC3E}">
        <p14:creationId xmlns:p14="http://schemas.microsoft.com/office/powerpoint/2010/main" val="70000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65538" name="Picture 2" descr="F:\cours\ligamen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7138" y="4076701"/>
            <a:ext cx="4360862" cy="2232025"/>
          </a:xfrm>
        </p:spPr>
      </p:pic>
      <p:pic>
        <p:nvPicPr>
          <p:cNvPr id="65539" name="Picture 3" descr="F:\cours\imagesCAWYSP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6" y="476251"/>
            <a:ext cx="350361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F:\cours\acromio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08213" y="1196975"/>
            <a:ext cx="4081462" cy="3240088"/>
          </a:xfrm>
        </p:spPr>
      </p:pic>
    </p:spTree>
    <p:extLst>
      <p:ext uri="{BB962C8B-B14F-4D97-AF65-F5344CB8AC3E}">
        <p14:creationId xmlns:p14="http://schemas.microsoft.com/office/powerpoint/2010/main" val="298113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Arthroscopie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915666" y="1196752"/>
            <a:ext cx="4040188" cy="639762"/>
          </a:xfrm>
        </p:spPr>
        <p:txBody>
          <a:bodyPr/>
          <a:lstStyle/>
          <a:p>
            <a:r>
              <a:rPr lang="fr-RE" dirty="0"/>
              <a:t>        Avantages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981200" y="1844825"/>
            <a:ext cx="4040188" cy="42813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RE" dirty="0"/>
              <a:t>Moins invasifs</a:t>
            </a:r>
          </a:p>
          <a:p>
            <a:pPr>
              <a:spcBef>
                <a:spcPts val="0"/>
              </a:spcBef>
            </a:pPr>
            <a:endParaRPr lang="fr-RE" dirty="0"/>
          </a:p>
          <a:p>
            <a:pPr>
              <a:spcBef>
                <a:spcPts val="0"/>
              </a:spcBef>
            </a:pPr>
            <a:r>
              <a:rPr lang="fr-RE" dirty="0"/>
              <a:t>Meilleure exploration</a:t>
            </a:r>
          </a:p>
          <a:p>
            <a:pPr>
              <a:spcBef>
                <a:spcPts val="0"/>
              </a:spcBef>
            </a:pPr>
            <a:endParaRPr lang="fr-RE" dirty="0"/>
          </a:p>
          <a:p>
            <a:pPr>
              <a:spcBef>
                <a:spcPts val="0"/>
              </a:spcBef>
            </a:pPr>
            <a:endParaRPr lang="fr-RE" dirty="0"/>
          </a:p>
          <a:p>
            <a:pPr>
              <a:spcBef>
                <a:spcPts val="0"/>
              </a:spcBef>
            </a:pPr>
            <a:r>
              <a:rPr lang="fr-RE" dirty="0"/>
              <a:t>Bilan articulaire</a:t>
            </a:r>
          </a:p>
          <a:p>
            <a:pPr>
              <a:spcBef>
                <a:spcPts val="0"/>
              </a:spcBef>
            </a:pPr>
            <a:endParaRPr lang="fr-RE" dirty="0"/>
          </a:p>
          <a:p>
            <a:pPr>
              <a:spcBef>
                <a:spcPts val="0"/>
              </a:spcBef>
            </a:pPr>
            <a:r>
              <a:rPr lang="fr-RE" dirty="0"/>
              <a:t>Meilleure réalisation du geste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6168009" y="1196752"/>
            <a:ext cx="4041775" cy="639762"/>
          </a:xfrm>
        </p:spPr>
        <p:txBody>
          <a:bodyPr/>
          <a:lstStyle/>
          <a:p>
            <a:r>
              <a:rPr lang="fr-RE" dirty="0"/>
              <a:t>    Mais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6169026" y="1772817"/>
            <a:ext cx="4041775" cy="43533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RE" dirty="0"/>
              <a:t>Plusieurs voies d’abords, vs mini-invasif</a:t>
            </a:r>
          </a:p>
          <a:p>
            <a:pPr>
              <a:spcBef>
                <a:spcPts val="0"/>
              </a:spcBef>
            </a:pPr>
            <a:r>
              <a:rPr lang="fr-RE" dirty="0"/>
              <a:t>Technique difficile, parties molles, exposition  directe de qualité</a:t>
            </a:r>
          </a:p>
          <a:p>
            <a:pPr>
              <a:spcBef>
                <a:spcPts val="0"/>
              </a:spcBef>
            </a:pPr>
            <a:r>
              <a:rPr lang="fr-RE" dirty="0"/>
              <a:t>Découverte fortuite?</a:t>
            </a:r>
          </a:p>
          <a:p>
            <a:pPr>
              <a:spcBef>
                <a:spcPts val="0"/>
              </a:spcBef>
            </a:pPr>
            <a:endParaRPr lang="fr-RE" dirty="0"/>
          </a:p>
          <a:p>
            <a:pPr>
              <a:spcBef>
                <a:spcPts val="0"/>
              </a:spcBef>
            </a:pPr>
            <a:r>
              <a:rPr lang="fr-RE" dirty="0"/>
              <a:t>Malposition des tunnels, pas de réparation de la chape </a:t>
            </a:r>
            <a:r>
              <a:rPr lang="fr-RE" dirty="0" err="1"/>
              <a:t>trapézo</a:t>
            </a:r>
            <a:r>
              <a:rPr lang="fr-RE" dirty="0"/>
              <a:t>-deltoïdienne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3994820" y="1556792"/>
            <a:ext cx="20882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5305771" y="1916832"/>
            <a:ext cx="73032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352726" y="2780928"/>
            <a:ext cx="73032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5352726" y="3789040"/>
            <a:ext cx="73032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5362804" y="4581128"/>
            <a:ext cx="73032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537894" y="4005064"/>
            <a:ext cx="9005819" cy="2990850"/>
            <a:chOff x="0" y="1943503"/>
            <a:chExt cx="9005819" cy="29908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7316"/>
              <a:ext cx="2819400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292" y="1943503"/>
              <a:ext cx="281940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19" y="1943503"/>
              <a:ext cx="281940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4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65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/>
              <a:t>Douleur persistante</a:t>
            </a:r>
          </a:p>
          <a:p>
            <a:pPr eaLnBrk="1" hangingPunct="1"/>
            <a:r>
              <a:rPr lang="fr-FR" dirty="0"/>
              <a:t>Nécrose ED clavicule</a:t>
            </a:r>
          </a:p>
          <a:p>
            <a:pPr eaLnBrk="1" hangingPunct="1"/>
            <a:endParaRPr lang="fr-FR" dirty="0"/>
          </a:p>
        </p:txBody>
      </p:sp>
      <p:pic>
        <p:nvPicPr>
          <p:cNvPr id="66563" name="Picture 2" descr="C:\Users\Ballas\Desktop\Médecine\Icono\Epaule\DSC007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4" y="2952750"/>
            <a:ext cx="46688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05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Traitements – Stades III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Indications discutées et à discuter</a:t>
            </a:r>
          </a:p>
          <a:p>
            <a:pPr lvl="1" eaLnBrk="1" hangingPunct="1"/>
            <a:r>
              <a:rPr lang="fr-FR"/>
              <a:t>traitement conservateur proposé en première intention</a:t>
            </a:r>
          </a:p>
          <a:p>
            <a:pPr lvl="1" eaLnBrk="1" hangingPunct="1"/>
            <a:r>
              <a:rPr lang="fr-FR"/>
              <a:t>Chirurgie si échec ou demande esthétique d’emblée</a:t>
            </a:r>
          </a:p>
        </p:txBody>
      </p:sp>
    </p:spTree>
    <p:extLst>
      <p:ext uri="{BB962C8B-B14F-4D97-AF65-F5344CB8AC3E}">
        <p14:creationId xmlns:p14="http://schemas.microsoft.com/office/powerpoint/2010/main" val="219779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786513" y="2104197"/>
            <a:ext cx="4426141" cy="3305945"/>
            <a:chOff x="2329625" y="2204864"/>
            <a:chExt cx="4426141" cy="330594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625" y="2204864"/>
              <a:ext cx="4426141" cy="330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641994" y="2204864"/>
              <a:ext cx="1113772" cy="21602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0048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Luxations Scapulo-humérales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1800" dirty="0"/>
              <a:t>richardballas@yahoo.fr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2582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Luxations Gléno-Humérales</a:t>
            </a:r>
          </a:p>
        </p:txBody>
      </p:sp>
      <p:sp>
        <p:nvSpPr>
          <p:cNvPr id="24579" name="Text Box 6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4149725"/>
            <a:ext cx="7200900" cy="17526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/>
              <a:t>Perte de contact totale et permanente entre</a:t>
            </a:r>
          </a:p>
          <a:p>
            <a:pPr eaLnBrk="1" hangingPunct="1"/>
            <a:r>
              <a:rPr lang="fr-FR"/>
              <a:t>Deux surfaces articulaires</a:t>
            </a:r>
          </a:p>
        </p:txBody>
      </p:sp>
    </p:spTree>
    <p:extLst>
      <p:ext uri="{BB962C8B-B14F-4D97-AF65-F5344CB8AC3E}">
        <p14:creationId xmlns:p14="http://schemas.microsoft.com/office/powerpoint/2010/main" val="28463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Eléments passifs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labrum glénoidien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Complexe capsulo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ligaments glénohuméraux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Eléments actifs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/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Supra-épineux </a:t>
            </a:r>
            <a:endParaRPr lang="fr-FR" sz="1800"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/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/>
          </a:p>
          <a:p>
            <a:pPr eaLnBrk="1" hangingPunct="1">
              <a:lnSpc>
                <a:spcPct val="80000"/>
              </a:lnSpc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8392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</a:rPr>
              <a:t>Eléments passifs / statiques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solidFill>
                  <a:srgbClr val="C00000"/>
                </a:solidFill>
              </a:rPr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 err="1">
                <a:solidFill>
                  <a:srgbClr val="C00000"/>
                </a:solidFill>
              </a:rPr>
              <a:t>labrum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glénoidien</a:t>
            </a:r>
            <a:endParaRPr lang="fr-FR" sz="180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Complexe </a:t>
            </a:r>
            <a:r>
              <a:rPr lang="fr-FR" sz="2000" dirty="0" err="1"/>
              <a:t>capsulo</a:t>
            </a:r>
            <a:r>
              <a:rPr lang="fr-FR" sz="2000" dirty="0"/>
              <a:t>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ligaments </a:t>
            </a:r>
            <a:r>
              <a:rPr lang="fr-FR" sz="1800" dirty="0" err="1"/>
              <a:t>glénohuméraux</a:t>
            </a:r>
            <a:r>
              <a:rPr lang="fr-FR" sz="1800" dirty="0"/>
              <a:t>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Eléments actifs / dynamiques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Supra-épineux </a:t>
            </a:r>
            <a:endParaRPr lang="fr-FR" sz="1800" dirty="0"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620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0975" name="Picture 15" descr="slide0162_image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839260"/>
            <a:ext cx="4038600" cy="4047842"/>
          </a:xfrm>
          <a:noFill/>
          <a:ln w="6350">
            <a:solidFill>
              <a:srgbClr val="FF9900"/>
            </a:solidFill>
          </a:ln>
        </p:spPr>
      </p:pic>
      <p:pic>
        <p:nvPicPr>
          <p:cNvPr id="40979" name="Picture 19" descr="slide0163_image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67438" y="1878014"/>
            <a:ext cx="4038600" cy="4027487"/>
          </a:xfrm>
          <a:noFill/>
        </p:spPr>
      </p:pic>
    </p:spTree>
    <p:extLst>
      <p:ext uri="{BB962C8B-B14F-4D97-AF65-F5344CB8AC3E}">
        <p14:creationId xmlns:p14="http://schemas.microsoft.com/office/powerpoint/2010/main" val="596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</a:rPr>
              <a:t>Eléments passifs / statiques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 err="1"/>
              <a:t>labrum</a:t>
            </a:r>
            <a:r>
              <a:rPr lang="fr-FR" sz="1800" dirty="0"/>
              <a:t> </a:t>
            </a:r>
            <a:r>
              <a:rPr lang="fr-FR" sz="1800" dirty="0" err="1"/>
              <a:t>glénoidien</a:t>
            </a: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solidFill>
                  <a:srgbClr val="C00000"/>
                </a:solidFill>
              </a:rPr>
              <a:t>Complexe </a:t>
            </a:r>
            <a:r>
              <a:rPr lang="fr-FR" sz="2000" dirty="0" err="1">
                <a:solidFill>
                  <a:srgbClr val="C00000"/>
                </a:solidFill>
              </a:rPr>
              <a:t>capsulo</a:t>
            </a:r>
            <a:r>
              <a:rPr lang="fr-FR" sz="2000" dirty="0">
                <a:solidFill>
                  <a:srgbClr val="C00000"/>
                </a:solidFill>
              </a:rPr>
              <a:t>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ligaments </a:t>
            </a:r>
            <a:r>
              <a:rPr lang="fr-FR" sz="1800" dirty="0" err="1">
                <a:solidFill>
                  <a:srgbClr val="C00000"/>
                </a:solidFill>
              </a:rPr>
              <a:t>glénohuméraux</a:t>
            </a:r>
            <a:r>
              <a:rPr lang="fr-FR" sz="1800" dirty="0">
                <a:solidFill>
                  <a:srgbClr val="C00000"/>
                </a:solidFill>
              </a:rPr>
              <a:t>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Eléments actifs / dynamiques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Supra-épineux </a:t>
            </a:r>
            <a:endParaRPr lang="fr-FR" sz="1800" dirty="0"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535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http://t2.gstatic.com/images?q=tbn:ANd9GcTlSLD3A_VG7XLJIRJZgt8PpB9gywL9bSGDkJOewO1-tFpx2taCs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5" y="1844824"/>
            <a:ext cx="4371975" cy="3914776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QXcNURA5FwaG2JAw7JKjKhbvIDOhD1eVTPdFjCtR_VjnCC1wm7i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2" y="1844824"/>
            <a:ext cx="3543300" cy="39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63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329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Peu congruente, éléments de stabilités :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Eléments passifs / statiques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Surfaces articulaires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cavité glénoïde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 err="1"/>
              <a:t>labrum</a:t>
            </a:r>
            <a:r>
              <a:rPr lang="fr-FR" sz="1800" dirty="0"/>
              <a:t> </a:t>
            </a:r>
            <a:r>
              <a:rPr lang="fr-FR" sz="1800" dirty="0" err="1"/>
              <a:t>glénoidien</a:t>
            </a: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Complexe </a:t>
            </a:r>
            <a:r>
              <a:rPr lang="fr-FR" sz="2000" dirty="0" err="1"/>
              <a:t>capsulo</a:t>
            </a:r>
            <a:r>
              <a:rPr lang="fr-FR" sz="2000" dirty="0"/>
              <a:t> ligamentaire: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capsule articulaire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ligaments </a:t>
            </a:r>
            <a:r>
              <a:rPr lang="fr-FR" sz="1800" dirty="0" err="1"/>
              <a:t>glénohuméraux</a:t>
            </a:r>
            <a:r>
              <a:rPr lang="fr-FR" sz="1800" dirty="0"/>
              <a:t> (inférieur +++)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/>
              <a:t>Dépression intra-articulaire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solidFill>
                  <a:srgbClr val="C00000"/>
                </a:solidFill>
              </a:rPr>
              <a:t>Eléments actifs / dynamiques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La coiffe des rotateurs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  <a:sym typeface="Wingdings 3" pitchFamily="18" charset="2"/>
              </a:rPr>
              <a:t>Sous-scapulaire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Supra-épineux </a:t>
            </a:r>
            <a:endParaRPr lang="fr-FR" sz="1800" dirty="0">
              <a:solidFill>
                <a:srgbClr val="C00000"/>
              </a:solidFill>
              <a:sym typeface="Wingdings 3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  <a:sym typeface="Wingdings 3" pitchFamily="18" charset="2"/>
              </a:rPr>
              <a:t>Infra-épineux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  <a:sym typeface="Wingdings 3" pitchFamily="18" charset="2"/>
              </a:rPr>
              <a:t>Petit rond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olidFill>
                  <a:srgbClr val="C00000"/>
                </a:solidFill>
              </a:rPr>
              <a:t>TLB</a:t>
            </a:r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899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6084" name="Picture 4" descr="epaule net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44072" y="908721"/>
            <a:ext cx="3670300" cy="4897437"/>
          </a:xfrm>
          <a:noFill/>
        </p:spPr>
      </p:pic>
      <p:pic>
        <p:nvPicPr>
          <p:cNvPr id="20482" name="Picture 2" descr="http://www.epauledouleur.com/images/coiffedesrotateu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1844824"/>
            <a:ext cx="491348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Luxation GH antérieure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0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400"/>
              <a:t>Lgt acromio-claviculaire</a:t>
            </a:r>
          </a:p>
          <a:p>
            <a:pPr eaLnBrk="1" hangingPunct="1"/>
            <a:r>
              <a:rPr lang="fr-FR" sz="2400"/>
              <a:t>Lgt coraco-claviculaire</a:t>
            </a:r>
          </a:p>
          <a:p>
            <a:pPr eaLnBrk="1" hangingPunct="1"/>
            <a:r>
              <a:rPr lang="fr-FR" sz="2400"/>
              <a:t>Ménisque</a:t>
            </a:r>
          </a:p>
          <a:p>
            <a:pPr eaLnBrk="1" hangingPunct="1"/>
            <a:r>
              <a:rPr lang="fr-FR" sz="2400"/>
              <a:t>LAC</a:t>
            </a:r>
          </a:p>
          <a:p>
            <a:pPr eaLnBrk="1" hangingPunct="1"/>
            <a:r>
              <a:rPr lang="fr-FR" sz="2400"/>
              <a:t>Chape trapezo-deltoidienne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860800"/>
            <a:ext cx="55641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662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Généralités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800" dirty="0"/>
              <a:t>La plus mobile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La plus instable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Pathologie traumatique et/ou sportive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Mouvement en </a:t>
            </a:r>
            <a:r>
              <a:rPr lang="fr-FR" sz="2800" dirty="0" err="1"/>
              <a:t>abd</a:t>
            </a:r>
            <a:r>
              <a:rPr lang="fr-FR" sz="2800" dirty="0"/>
              <a:t>, RE, </a:t>
            </a:r>
            <a:r>
              <a:rPr lang="fr-FR" sz="2800" dirty="0" err="1"/>
              <a:t>retropulsion</a:t>
            </a: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Force indirecte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Mouvement d’armé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contré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939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2770" name="Picture 2" descr="http://www.sudouest.fr/images/2012/10/22/victime-d-une-luxation-de-l-epaule-fabrice-chauvin-doit_942281_460x3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700808"/>
            <a:ext cx="43815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306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physiopathologiques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Avulsion complexe </a:t>
            </a:r>
            <a:r>
              <a:rPr lang="fr-FR" sz="2400" dirty="0" err="1"/>
              <a:t>capsulo</a:t>
            </a:r>
            <a:r>
              <a:rPr lang="fr-FR" sz="2400" dirty="0"/>
              <a:t>-</a:t>
            </a:r>
            <a:r>
              <a:rPr lang="fr-FR" sz="2400" dirty="0" err="1"/>
              <a:t>labral</a:t>
            </a:r>
            <a:r>
              <a:rPr lang="fr-FR" sz="2400" dirty="0"/>
              <a:t> </a:t>
            </a:r>
            <a:r>
              <a:rPr lang="fr-FR" sz="2400" dirty="0" err="1"/>
              <a:t>antero</a:t>
            </a:r>
            <a:r>
              <a:rPr lang="fr-FR" sz="2400" dirty="0"/>
              <a:t>-</a:t>
            </a:r>
            <a:r>
              <a:rPr lang="fr-FR" sz="2400" dirty="0" err="1"/>
              <a:t>inf</a:t>
            </a:r>
            <a:endParaRPr lang="fr-FR" sz="2400" dirty="0"/>
          </a:p>
          <a:p>
            <a:pPr lvl="1">
              <a:lnSpc>
                <a:spcPct val="90000"/>
              </a:lnSpc>
            </a:pPr>
            <a:r>
              <a:rPr lang="fr-FR" sz="2000" dirty="0"/>
              <a:t>lésion de </a:t>
            </a:r>
            <a:r>
              <a:rPr lang="fr-FR" sz="2000" dirty="0" err="1"/>
              <a:t>Bankart</a:t>
            </a:r>
            <a:r>
              <a:rPr lang="fr-FR" sz="2000" dirty="0"/>
              <a:t> (cicatrisation ou non)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ALPSA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Décollement </a:t>
            </a:r>
            <a:r>
              <a:rPr lang="fr-FR" sz="2400" dirty="0" err="1"/>
              <a:t>capsulo</a:t>
            </a:r>
            <a:r>
              <a:rPr lang="fr-FR" sz="2400" dirty="0"/>
              <a:t>-ligamentaire de Broca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SLAP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Lésions osseuses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Fracture de </a:t>
            </a:r>
            <a:r>
              <a:rPr lang="fr-FR" sz="2000" dirty="0" err="1"/>
              <a:t>Malgaigne</a:t>
            </a:r>
            <a:r>
              <a:rPr lang="fr-FR" sz="2000" dirty="0"/>
              <a:t> (Hill-Sachs)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Fracture de </a:t>
            </a:r>
            <a:r>
              <a:rPr lang="fr-FR" sz="2000" dirty="0" err="1"/>
              <a:t>Bony</a:t>
            </a:r>
            <a:r>
              <a:rPr lang="fr-FR" sz="2000" dirty="0"/>
              <a:t>-</a:t>
            </a:r>
            <a:r>
              <a:rPr lang="fr-FR" sz="2000" dirty="0" err="1"/>
              <a:t>Bankart</a:t>
            </a:r>
            <a:endParaRPr lang="fr-FR" sz="2000" dirty="0"/>
          </a:p>
          <a:p>
            <a:pPr lvl="1">
              <a:lnSpc>
                <a:spcPct val="90000"/>
              </a:lnSpc>
            </a:pP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400" dirty="0"/>
              <a:t>Lésions coiffe après 40 ans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952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 descr="http://t2.gstatic.com/images?q=tbn:ANd9GcT_R62Wavv4bgIwlsPAqwEWwhzr_XvkBndmvRjxMGl3g5Zwym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628800"/>
            <a:ext cx="4381500" cy="3209926"/>
          </a:xfrm>
          <a:prstGeom prst="rect">
            <a:avLst/>
          </a:prstGeom>
          <a:noFill/>
        </p:spPr>
      </p:pic>
      <p:pic>
        <p:nvPicPr>
          <p:cNvPr id="33796" name="Picture 4" descr="http://t3.gstatic.com/images?q=tbn:ANd9GcQZoBh-TdT1xf464XxGgZzrw6Hak4CPFFdl7pvc77OG2ZizV1fb7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080" y="1772817"/>
            <a:ext cx="3352800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39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k2\export--84137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0"/>
            <a:ext cx="4455495" cy="3888432"/>
          </a:xfrm>
          <a:prstGeom prst="rect">
            <a:avLst/>
          </a:prstGeom>
          <a:noFill/>
        </p:spPr>
      </p:pic>
      <p:pic>
        <p:nvPicPr>
          <p:cNvPr id="36866" name="Picture 2" descr="http://t3.gstatic.com/images?q=tbn:ANd9GcTNAn_eW28AyG-DztFwweFAKnm8brA01rW6IMZBwnv4b5khEZd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1"/>
            <a:ext cx="2743200" cy="3429001"/>
          </a:xfrm>
          <a:prstGeom prst="rect">
            <a:avLst/>
          </a:prstGeom>
          <a:noFill/>
        </p:spPr>
      </p:pic>
      <p:pic>
        <p:nvPicPr>
          <p:cNvPr id="1027" name="Picture 3" descr="F:\k2\export--84137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744" y="3545632"/>
            <a:ext cx="295232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472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Clinique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/>
              <a:t>Interrogatoire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/>
              <a:t>Inspection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Attitude traumatisé mb sup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Attitude vicieuse abd, 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Signe de l’épaulette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Comblement sillon delto-pectoral</a:t>
            </a:r>
          </a:p>
          <a:p>
            <a:pPr lvl="1"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Palpation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Vacuité glène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Palpation tête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Mobilité de la tête</a:t>
            </a:r>
          </a:p>
          <a:p>
            <a:pPr lvl="1" eaLnBrk="1" hangingPunct="1">
              <a:lnSpc>
                <a:spcPct val="80000"/>
              </a:lnSpc>
            </a:pPr>
            <a:endParaRPr lang="fr-FR" sz="2000"/>
          </a:p>
          <a:p>
            <a:pPr eaLnBrk="1" hangingPunct="1">
              <a:lnSpc>
                <a:spcPct val="80000"/>
              </a:lnSpc>
            </a:pPr>
            <a:r>
              <a:rPr lang="fr-FR" sz="2400"/>
              <a:t>Recherche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121652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Ballas\Desktop\Médecine\Icono\Epaule\DSC006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8" y="1556793"/>
            <a:ext cx="3394472" cy="4525963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66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Imagerie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7786688" cy="1612900"/>
          </a:xfrm>
        </p:spPr>
        <p:txBody>
          <a:bodyPr/>
          <a:lstStyle/>
          <a:p>
            <a:pPr eaLnBrk="1" hangingPunct="1"/>
            <a:r>
              <a:rPr lang="fr-FR" sz="2800" dirty="0"/>
              <a:t>Radiographies standards</a:t>
            </a:r>
          </a:p>
          <a:p>
            <a:pPr lvl="1" eaLnBrk="1" hangingPunct="1"/>
            <a:r>
              <a:rPr lang="fr-FR" sz="2400" dirty="0"/>
              <a:t>Epaule F</a:t>
            </a:r>
          </a:p>
          <a:p>
            <a:pPr lvl="1" eaLnBrk="1" hangingPunct="1"/>
            <a:r>
              <a:rPr lang="fr-FR" sz="2400" dirty="0"/>
              <a:t>Profil de Lamy</a:t>
            </a:r>
          </a:p>
        </p:txBody>
      </p:sp>
      <p:pic>
        <p:nvPicPr>
          <p:cNvPr id="3074" name="Picture 2" descr="D:\Dropbox\Médecine\Icono\Epaule\Luxation GH antero-in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904" y="2780928"/>
            <a:ext cx="5436096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467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D:\Dropbox\Médecine\Icono\Epaule\Photo0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/>
          <a:stretch>
            <a:fillRect/>
          </a:stretch>
        </p:blipFill>
        <p:spPr bwMode="auto">
          <a:xfrm>
            <a:off x="3503712" y="1484784"/>
            <a:ext cx="525658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59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379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4826" y="188913"/>
            <a:ext cx="3889375" cy="3294062"/>
          </a:xfrm>
          <a:noFill/>
          <a:ln>
            <a:solidFill>
              <a:srgbClr val="FFFFFF"/>
            </a:solidFill>
          </a:ln>
        </p:spPr>
      </p:pic>
      <p:pic>
        <p:nvPicPr>
          <p:cNvPr id="3379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6725" y="333375"/>
            <a:ext cx="3073400" cy="3240088"/>
          </a:xfrm>
          <a:noFill/>
          <a:ln>
            <a:solidFill>
              <a:srgbClr val="FFFFFF"/>
            </a:solidFill>
          </a:ln>
        </p:spPr>
      </p:pic>
      <p:pic>
        <p:nvPicPr>
          <p:cNvPr id="3379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3627438"/>
            <a:ext cx="3816350" cy="3230562"/>
          </a:xfrm>
          <a:noFill/>
          <a:ln>
            <a:solidFill>
              <a:srgbClr val="FFFFFF"/>
            </a:solidFill>
          </a:ln>
        </p:spPr>
      </p:pic>
      <p:pic>
        <p:nvPicPr>
          <p:cNvPr id="3379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48300" y="3644900"/>
            <a:ext cx="5219700" cy="2813050"/>
          </a:xfrm>
          <a:noFill/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3335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Généralités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Epidémiologie</a:t>
            </a:r>
          </a:p>
          <a:p>
            <a:pPr lvl="1" eaLnBrk="1" hangingPunct="1"/>
            <a:r>
              <a:rPr lang="fr-FR"/>
              <a:t>Prédominance masculine+++ &gt;70%</a:t>
            </a:r>
          </a:p>
          <a:p>
            <a:pPr lvl="1" eaLnBrk="1" hangingPunct="1"/>
            <a:r>
              <a:rPr lang="fr-FR"/>
              <a:t>Sujet jeune</a:t>
            </a:r>
          </a:p>
          <a:p>
            <a:pPr lvl="1" eaLnBrk="1" hangingPunct="1"/>
            <a:r>
              <a:rPr lang="fr-FR"/>
              <a:t>Accident sportif</a:t>
            </a:r>
          </a:p>
          <a:p>
            <a:pPr lvl="1" eaLnBrk="1" hangingPunct="1"/>
            <a:r>
              <a:rPr lang="fr-FR"/>
              <a:t>Chute sur le moignon de l’épaule +++</a:t>
            </a:r>
          </a:p>
        </p:txBody>
      </p:sp>
      <p:pic>
        <p:nvPicPr>
          <p:cNvPr id="4" name="Picture 2" descr="Résultats de recherche d'images pour « ippon judo »">
            <a:extLst>
              <a:ext uri="{FF2B5EF4-FFF2-40B4-BE49-F238E27FC236}">
                <a16:creationId xmlns:a16="http://schemas.microsoft.com/office/drawing/2014/main" id="{3A7D8263-B01A-4056-9122-68E5AB14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988" y="3863182"/>
            <a:ext cx="3312368" cy="22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32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Complications immédiates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5122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/>
              <a:t>Cutanées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Neurologiques : N axillaire (circonflexe)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Vasculaires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 err="1"/>
              <a:t>Musculo</a:t>
            </a:r>
            <a:r>
              <a:rPr lang="fr-FR" sz="2800" dirty="0"/>
              <a:t>-tendineuses : coiffe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Osseuses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Bord </a:t>
            </a:r>
            <a:r>
              <a:rPr lang="fr-FR" sz="2400" dirty="0" err="1"/>
              <a:t>antero</a:t>
            </a:r>
            <a:r>
              <a:rPr lang="fr-FR" sz="2400" dirty="0"/>
              <a:t>-</a:t>
            </a:r>
            <a:r>
              <a:rPr lang="fr-FR" sz="2400" dirty="0" err="1"/>
              <a:t>inf</a:t>
            </a:r>
            <a:r>
              <a:rPr lang="fr-FR" sz="2400" dirty="0"/>
              <a:t> </a:t>
            </a:r>
            <a:r>
              <a:rPr lang="fr-FR" sz="2400" dirty="0" err="1"/>
              <a:t>glene</a:t>
            </a:r>
            <a:endParaRPr 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Encoche de </a:t>
            </a:r>
            <a:r>
              <a:rPr lang="fr-FR" sz="2400" dirty="0" err="1"/>
              <a:t>malgaigne</a:t>
            </a:r>
            <a:endParaRPr 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Trochiter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ES Humérus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6225" y="1773239"/>
            <a:ext cx="2114550" cy="2187575"/>
          </a:xfrm>
          <a:noFill/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10946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dirty="0"/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8400" y="1710531"/>
            <a:ext cx="4775200" cy="4305300"/>
          </a:xfrm>
          <a:noFill/>
        </p:spPr>
      </p:pic>
    </p:spTree>
    <p:extLst>
      <p:ext uri="{BB962C8B-B14F-4D97-AF65-F5344CB8AC3E}">
        <p14:creationId xmlns:p14="http://schemas.microsoft.com/office/powerpoint/2010/main" val="3785170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Complications tardives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sz="2800" dirty="0"/>
              <a:t>Instabilité</a:t>
            </a:r>
          </a:p>
          <a:p>
            <a:pPr eaLnBrk="1" hangingPunct="1"/>
            <a:r>
              <a:rPr lang="fr-FR" sz="2800" dirty="0"/>
              <a:t>Raideur</a:t>
            </a:r>
          </a:p>
          <a:p>
            <a:pPr eaLnBrk="1" hangingPunct="1"/>
            <a:r>
              <a:rPr lang="fr-FR" sz="2800" dirty="0"/>
              <a:t>SDRC type 1</a:t>
            </a:r>
          </a:p>
          <a:p>
            <a:pPr eaLnBrk="1" hangingPunct="1"/>
            <a:r>
              <a:rPr lang="fr-FR" sz="2800" dirty="0"/>
              <a:t>Neurologique</a:t>
            </a:r>
          </a:p>
        </p:txBody>
      </p:sp>
      <p:pic>
        <p:nvPicPr>
          <p:cNvPr id="4098" name="Picture 2" descr="D:\Dropbox\Médecine\Icono\Epaule\Banka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905" y="1628800"/>
            <a:ext cx="4999413" cy="2592288"/>
          </a:xfrm>
          <a:prstGeom prst="rect">
            <a:avLst/>
          </a:prstGeom>
          <a:noFill/>
        </p:spPr>
      </p:pic>
      <p:pic>
        <p:nvPicPr>
          <p:cNvPr id="7" name="Picture 2" descr="F:\k2\export--841374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32" y="3717032"/>
            <a:ext cx="335149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715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 descr="C:\Users\Ballas\Dropbox\temp\Avis\IMG_0293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177" y="1929468"/>
            <a:ext cx="2909449" cy="1950496"/>
          </a:xfrm>
          <a:prstGeom prst="rect">
            <a:avLst/>
          </a:prstGeom>
          <a:noFill/>
        </p:spPr>
      </p:pic>
      <p:pic>
        <p:nvPicPr>
          <p:cNvPr id="2052" name="Picture 4" descr="C:\Users\Ballas\Dropbox\temp\Avis\IMG_0294.jpg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9"/>
          <a:stretch/>
        </p:blipFill>
        <p:spPr bwMode="auto">
          <a:xfrm>
            <a:off x="6726381" y="4194494"/>
            <a:ext cx="2988069" cy="1825019"/>
          </a:xfrm>
          <a:prstGeom prst="rect">
            <a:avLst/>
          </a:prstGeom>
          <a:noFill/>
        </p:spPr>
      </p:pic>
      <p:pic>
        <p:nvPicPr>
          <p:cNvPr id="2050" name="Picture 2" descr="C:\Users\Ballas\Dropbox\temp\Avis\IMG_02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1772817"/>
            <a:ext cx="4379185" cy="3270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518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Traitements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Après </a:t>
            </a:r>
            <a:r>
              <a:rPr lang="fr-FR" dirty="0" err="1"/>
              <a:t>Rx</a:t>
            </a: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Réduction en urgence par manœuvres externes</a:t>
            </a:r>
          </a:p>
          <a:p>
            <a:pPr eaLnBrk="1" hangingPunct="1">
              <a:lnSpc>
                <a:spcPct val="90000"/>
              </a:lnSpc>
            </a:pPr>
            <a:r>
              <a:rPr lang="fr-FR" dirty="0"/>
              <a:t>Douce et progressive</a:t>
            </a:r>
          </a:p>
          <a:p>
            <a:pPr eaLnBrk="1" hangingPunct="1">
              <a:lnSpc>
                <a:spcPct val="90000"/>
              </a:lnSpc>
            </a:pPr>
            <a:r>
              <a:rPr lang="fr-FR" dirty="0"/>
              <a:t>+/- AG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err="1"/>
              <a:t>Rx</a:t>
            </a:r>
            <a:r>
              <a:rPr lang="fr-FR" dirty="0"/>
              <a:t> et état vasculo-nerveux post-réduction</a:t>
            </a:r>
          </a:p>
          <a:p>
            <a:pPr eaLnBrk="1" hangingPunct="1">
              <a:lnSpc>
                <a:spcPct val="90000"/>
              </a:lnSpc>
            </a:pPr>
            <a:endParaRPr lang="fr-FR" dirty="0"/>
          </a:p>
          <a:p>
            <a:pPr eaLnBrk="1" hangingPunct="1">
              <a:lnSpc>
                <a:spcPct val="90000"/>
              </a:lnSpc>
            </a:pPr>
            <a:r>
              <a:rPr lang="fr-FR" dirty="0"/>
              <a:t>Rééducation</a:t>
            </a:r>
          </a:p>
        </p:txBody>
      </p:sp>
    </p:spTree>
    <p:extLst>
      <p:ext uri="{BB962C8B-B14F-4D97-AF65-F5344CB8AC3E}">
        <p14:creationId xmlns:p14="http://schemas.microsoft.com/office/powerpoint/2010/main" val="3863186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Dropbox\Médecine\Icono\Epaule\phot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4" y="764704"/>
            <a:ext cx="3816424" cy="4176464"/>
          </a:xfrm>
          <a:prstGeom prst="rect">
            <a:avLst/>
          </a:prstGeom>
          <a:noFill/>
        </p:spPr>
      </p:pic>
      <p:pic>
        <p:nvPicPr>
          <p:cNvPr id="5123" name="Picture 3" descr="D:\Dropbox\Médecine\Icono\Epaule\plaque esh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2492896"/>
            <a:ext cx="2949792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558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Chirurgie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Indication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Luxations récidivantes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Instabilité chronique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Micro-instabilité douloureuse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Anatomiques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Suture plans </a:t>
            </a:r>
            <a:r>
              <a:rPr lang="fr-FR" sz="2000" dirty="0" err="1"/>
              <a:t>ligamento</a:t>
            </a:r>
            <a:r>
              <a:rPr lang="fr-FR" sz="2000" dirty="0"/>
              <a:t>-capsulaire : </a:t>
            </a:r>
            <a:r>
              <a:rPr lang="fr-FR" sz="2000" dirty="0" err="1"/>
              <a:t>Bankart</a:t>
            </a:r>
            <a:r>
              <a:rPr lang="fr-FR" sz="2000" dirty="0"/>
              <a:t>, </a:t>
            </a:r>
            <a:r>
              <a:rPr lang="fr-FR" sz="2000" dirty="0" err="1"/>
              <a:t>Neer</a:t>
            </a: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Non anatomiques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Butée osseuse : </a:t>
            </a:r>
            <a:r>
              <a:rPr lang="fr-FR" sz="2000" dirty="0" err="1"/>
              <a:t>Latarjet</a:t>
            </a:r>
            <a:r>
              <a:rPr lang="fr-FR" sz="2000" dirty="0"/>
              <a:t> modifiée Patte (coracoïde), crête iliaque (Eden-</a:t>
            </a:r>
            <a:r>
              <a:rPr lang="fr-FR" sz="2000" dirty="0" err="1"/>
              <a:t>Hybinette</a:t>
            </a:r>
            <a:r>
              <a:rPr lang="fr-FR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+/- Arthroscopie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Rééducation</a:t>
            </a:r>
          </a:p>
        </p:txBody>
      </p:sp>
    </p:spTree>
    <p:extLst>
      <p:ext uri="{BB962C8B-B14F-4D97-AF65-F5344CB8AC3E}">
        <p14:creationId xmlns:p14="http://schemas.microsoft.com/office/powerpoint/2010/main" val="2284563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« butée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100" dirty="0"/>
              <a:t>Stabilisation </a:t>
            </a:r>
            <a:r>
              <a:rPr lang="fr-FR" sz="3100" dirty="0" err="1"/>
              <a:t>antéro</a:t>
            </a:r>
            <a:r>
              <a:rPr lang="fr-FR" sz="3100" dirty="0"/>
              <a:t>-inférieure</a:t>
            </a:r>
          </a:p>
          <a:p>
            <a:endParaRPr lang="fr-FR" sz="3100" dirty="0"/>
          </a:p>
          <a:p>
            <a:r>
              <a:rPr lang="fr-FR" sz="3100" dirty="0"/>
              <a:t>Transfert du processus coracoïde et de son tendon conjoint inséré</a:t>
            </a:r>
          </a:p>
          <a:p>
            <a:endParaRPr lang="fr-FR" sz="3100" dirty="0"/>
          </a:p>
          <a:p>
            <a:r>
              <a:rPr lang="fr-FR" sz="3100" dirty="0"/>
              <a:t>Triple verrouillage</a:t>
            </a:r>
          </a:p>
          <a:p>
            <a:pPr lvl="1"/>
            <a:r>
              <a:rPr lang="fr-FR" sz="3100" dirty="0"/>
              <a:t>Osseux</a:t>
            </a:r>
          </a:p>
          <a:p>
            <a:pPr lvl="1"/>
            <a:r>
              <a:rPr lang="fr-FR" sz="3100" dirty="0"/>
              <a:t>Musculaire</a:t>
            </a:r>
          </a:p>
          <a:p>
            <a:pPr lvl="1"/>
            <a:r>
              <a:rPr lang="fr-FR" sz="3100" dirty="0"/>
              <a:t>Capsulaire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76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4" name="Picture 6" descr="http://t3.gstatic.com/images?q=tbn:ANd9GcTZb5GsFsJ9RTLfmpgcYsH7V-8cHyV0LkuRZekjkrx2vmSeEIh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3" y="2132857"/>
            <a:ext cx="5400675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544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19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028825" y="4392614"/>
            <a:ext cx="4032250" cy="1728787"/>
          </a:xfrm>
        </p:spPr>
        <p:txBody>
          <a:bodyPr/>
          <a:lstStyle/>
          <a:p>
            <a:pPr eaLnBrk="1" hangingPunct="1"/>
            <a:r>
              <a:rPr lang="fr-FR" sz="2800"/>
              <a:t>Triple verrouillage</a:t>
            </a:r>
          </a:p>
          <a:p>
            <a:pPr lvl="1" eaLnBrk="1" hangingPunct="1"/>
            <a:r>
              <a:rPr lang="fr-FR" sz="2400"/>
              <a:t>Osseux</a:t>
            </a:r>
          </a:p>
          <a:p>
            <a:pPr lvl="1" eaLnBrk="1" hangingPunct="1"/>
            <a:r>
              <a:rPr lang="fr-FR" sz="2400"/>
              <a:t>Musculaire</a:t>
            </a:r>
          </a:p>
          <a:p>
            <a:pPr lvl="1" eaLnBrk="1" hangingPunct="1"/>
            <a:r>
              <a:rPr lang="fr-FR" sz="2400"/>
              <a:t>Capsulaire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fr-FR" sz="2400"/>
          </a:p>
        </p:txBody>
      </p:sp>
      <p:sp>
        <p:nvSpPr>
          <p:cNvPr id="4198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fr-FR" sz="2400"/>
          </a:p>
        </p:txBody>
      </p:sp>
      <p:graphicFrame>
        <p:nvGraphicFramePr>
          <p:cNvPr id="71699" name="Group 19"/>
          <p:cNvGraphicFramePr>
            <a:graphicFrameLocks noGrp="1"/>
          </p:cNvGraphicFramePr>
          <p:nvPr/>
        </p:nvGraphicFramePr>
        <p:xfrm>
          <a:off x="1524001" y="0"/>
          <a:ext cx="2786063" cy="2057400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2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fr-FR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96" name="Picture 10" descr="fig15boilea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333375"/>
            <a:ext cx="842486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08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Mécanisme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/>
              <a:t>Abaissement brutal de la scapula</a:t>
            </a:r>
          </a:p>
          <a:p>
            <a:pPr eaLnBrk="1" hangingPunct="1">
              <a:lnSpc>
                <a:spcPct val="80000"/>
              </a:lnSpc>
            </a:pPr>
            <a:r>
              <a:rPr lang="fr-FR" sz="2400"/>
              <a:t>Rupture des formations intrinsèques verrou acromio-claviculaire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/>
              <a:t>Puis des formations extrinsèques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Ligaments trapézoïde et conoïde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/>
              <a:t>Sangle trapézo-deltoïdienne</a:t>
            </a:r>
          </a:p>
          <a:p>
            <a:pPr eaLnBrk="1" hangingPunct="1">
              <a:lnSpc>
                <a:spcPct val="80000"/>
              </a:lnSpc>
            </a:pPr>
            <a:endParaRPr lang="fr-FR" sz="2400"/>
          </a:p>
        </p:txBody>
      </p:sp>
      <p:pic>
        <p:nvPicPr>
          <p:cNvPr id="5017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9" y="3789364"/>
            <a:ext cx="2873375" cy="2879725"/>
          </a:xfrm>
        </p:spPr>
      </p:pic>
    </p:spTree>
    <p:extLst>
      <p:ext uri="{BB962C8B-B14F-4D97-AF65-F5344CB8AC3E}">
        <p14:creationId xmlns:p14="http://schemas.microsoft.com/office/powerpoint/2010/main" val="2707028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Ballas\Dropbox\temp\icono\Maleysson Aurelien-664270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096" y="476672"/>
            <a:ext cx="4330000" cy="3309516"/>
          </a:xfrm>
          <a:prstGeom prst="rect">
            <a:avLst/>
          </a:prstGeom>
          <a:noFill/>
        </p:spPr>
      </p:pic>
      <p:pic>
        <p:nvPicPr>
          <p:cNvPr id="7171" name="Picture 3" descr="C:\Users\Ballas\Dropbox\temp\icono\Maleysson Aurelien-664270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476673"/>
            <a:ext cx="2011208" cy="3360593"/>
          </a:xfrm>
          <a:prstGeom prst="rect">
            <a:avLst/>
          </a:prstGeom>
          <a:noFill/>
        </p:spPr>
      </p:pic>
      <p:pic>
        <p:nvPicPr>
          <p:cNvPr id="7172" name="Picture 4" descr="C:\Users\Ballas\Dropbox\temp\icono\Maleysson Aurelien-6526335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7588" y="3938589"/>
            <a:ext cx="1825824" cy="2187575"/>
          </a:xfrm>
          <a:prstGeom prst="rect">
            <a:avLst/>
          </a:prstGeom>
          <a:noFill/>
        </p:spPr>
      </p:pic>
      <p:pic>
        <p:nvPicPr>
          <p:cNvPr id="7173" name="Picture 5" descr="C:\Users\Ballas\Dropbox\temp\icono\Maleysson Aurelien-652633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72" y="3933056"/>
            <a:ext cx="203638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341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Luxation GH postérieure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/>
              <a:t>Mécanismes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Chute sur la main, bras en RI, </a:t>
            </a:r>
            <a:r>
              <a:rPr lang="fr-FR" sz="2400" dirty="0" err="1"/>
              <a:t>antépulsion</a:t>
            </a:r>
            <a:endParaRPr 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Choc direct </a:t>
            </a:r>
            <a:r>
              <a:rPr lang="fr-FR" sz="2400" dirty="0" err="1"/>
              <a:t>ant</a:t>
            </a:r>
            <a:r>
              <a:rPr lang="fr-FR" sz="2400" dirty="0"/>
              <a:t> sur l’épaule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Crises comitiales, électrisation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Examen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La tête humérale est perçue en arrière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Mobilisation impossible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/>
              <a:t>membre fixé en ADD, RI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Times New Roman" pitchFamily="18" charset="0"/>
              <a:buNone/>
            </a:pPr>
            <a:endParaRPr lang="fr-FR" sz="18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0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z="1600" dirty="0"/>
          </a:p>
        </p:txBody>
      </p:sp>
      <p:pic>
        <p:nvPicPr>
          <p:cNvPr id="37891" name="Picture 6" descr="P6120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46" y="1631215"/>
            <a:ext cx="6047509" cy="4463935"/>
          </a:xfrm>
          <a:noFill/>
        </p:spPr>
      </p:pic>
    </p:spTree>
    <p:extLst>
      <p:ext uri="{BB962C8B-B14F-4D97-AF65-F5344CB8AC3E}">
        <p14:creationId xmlns:p14="http://schemas.microsoft.com/office/powerpoint/2010/main" val="1371960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Luxation inférieure : erecta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sz="2400" dirty="0"/>
              <a:t>En </a:t>
            </a:r>
            <a:r>
              <a:rPr lang="fr-FR" sz="2400" dirty="0" err="1"/>
              <a:t>abd</a:t>
            </a:r>
            <a:r>
              <a:rPr lang="fr-FR" sz="2400" dirty="0"/>
              <a:t> forcée</a:t>
            </a:r>
          </a:p>
          <a:p>
            <a:pPr eaLnBrk="1" hangingPunct="1"/>
            <a:r>
              <a:rPr lang="fr-FR" sz="2400" dirty="0"/>
              <a:t>Lésions de coiffe</a:t>
            </a:r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endParaRPr lang="fr-FR" sz="2400" dirty="0"/>
          </a:p>
          <a:p>
            <a:pPr eaLnBrk="1" hangingPunct="1"/>
            <a:r>
              <a:rPr lang="fr-FR" sz="2400" dirty="0"/>
              <a:t>Luxation supérieure, </a:t>
            </a:r>
            <a:r>
              <a:rPr lang="fr-FR" sz="2400" dirty="0" err="1"/>
              <a:t>exeptionnelle</a:t>
            </a:r>
            <a:endParaRPr lang="fr-FR" sz="2400" dirty="0"/>
          </a:p>
        </p:txBody>
      </p:sp>
      <p:pic>
        <p:nvPicPr>
          <p:cNvPr id="2050" name="Picture 2" descr="C:\Users\Ballas\Desktop\Médecine\Icono\Epaule\DSC00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1412777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143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Picture 2" descr="C:\Users\Ballas\Desktop\Médecine\Icono\Epaule\DSC00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02745" y="1600201"/>
            <a:ext cx="3395511" cy="4525963"/>
          </a:xfrm>
          <a:prstGeom prst="rect">
            <a:avLst/>
          </a:prstGeom>
          <a:noFill/>
        </p:spPr>
      </p:pic>
      <p:pic>
        <p:nvPicPr>
          <p:cNvPr id="10" name="Picture 2" descr="C:\Users\Ballas\Desktop\Médecine\Icono\Epaule\DSC00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3745" y="1600201"/>
            <a:ext cx="3395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272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Fractures de l’Extrémité Supérieure de l’Humérus</a:t>
            </a:r>
          </a:p>
        </p:txBody>
      </p:sp>
      <p:sp>
        <p:nvSpPr>
          <p:cNvPr id="15360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800" dirty="0">
                <a:hlinkClick r:id="rId2"/>
              </a:rPr>
              <a:t>richardballas@yahoo.fr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60699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Anatomie générale</a:t>
            </a:r>
          </a:p>
        </p:txBody>
      </p:sp>
      <p:sp>
        <p:nvSpPr>
          <p:cNvPr id="15462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/>
              <a:t>4 structures, 2 cols, 1 gouttière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1" y="2492375"/>
            <a:ext cx="33448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6" y="2492375"/>
            <a:ext cx="3305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687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Anatomie générale</a:t>
            </a:r>
          </a:p>
        </p:txBody>
      </p:sp>
      <p:pic>
        <p:nvPicPr>
          <p:cNvPr id="15565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3175" y="2262188"/>
            <a:ext cx="2914650" cy="3200400"/>
          </a:xfrm>
        </p:spPr>
      </p:pic>
      <p:pic>
        <p:nvPicPr>
          <p:cNvPr id="1556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67514" y="2224088"/>
            <a:ext cx="2847975" cy="3276600"/>
          </a:xfrm>
        </p:spPr>
      </p:pic>
    </p:spTree>
    <p:extLst>
      <p:ext uri="{BB962C8B-B14F-4D97-AF65-F5344CB8AC3E}">
        <p14:creationId xmlns:p14="http://schemas.microsoft.com/office/powerpoint/2010/main" val="2329730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plus fréquente chez les personnes âgées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Traumatisme direct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Traumatisme indirect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Associé à une fracture</a:t>
            </a:r>
          </a:p>
          <a:p>
            <a:pPr lvl="1">
              <a:defRPr/>
            </a:pPr>
            <a:r>
              <a:rPr lang="fr-FR" dirty="0"/>
              <a:t>Fracture-luxation</a:t>
            </a:r>
          </a:p>
          <a:p>
            <a:pPr lvl="1">
              <a:defRPr/>
            </a:pPr>
            <a:r>
              <a:rPr lang="fr-FR" dirty="0"/>
              <a:t>Luxation-fracture</a:t>
            </a:r>
          </a:p>
        </p:txBody>
      </p:sp>
    </p:spTree>
    <p:extLst>
      <p:ext uri="{BB962C8B-B14F-4D97-AF65-F5344CB8AC3E}">
        <p14:creationId xmlns:p14="http://schemas.microsoft.com/office/powerpoint/2010/main" val="412962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Clinique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/>
              <a:t>Interrogatoire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Renseignements généraux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Antécédents - Traitements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Anamnèse : mécanisme lésionnel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Attitude des traumatisés du mb sup</a:t>
            </a:r>
          </a:p>
          <a:p>
            <a:pPr lvl="1"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r>
              <a:rPr lang="fr-FR" sz="2400"/>
              <a:t>Examen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Inspection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Palpation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Percussion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Auscultation</a:t>
            </a:r>
          </a:p>
          <a:p>
            <a:pPr lvl="1">
              <a:lnSpc>
                <a:spcPct val="80000"/>
              </a:lnSpc>
            </a:pPr>
            <a:endParaRPr lang="fr-FR" sz="2000"/>
          </a:p>
          <a:p>
            <a:pPr lvl="1">
              <a:lnSpc>
                <a:spcPct val="80000"/>
              </a:lnSpc>
            </a:pPr>
            <a:r>
              <a:rPr lang="fr-FR" sz="2000"/>
              <a:t>Testing</a:t>
            </a:r>
          </a:p>
          <a:p>
            <a:pPr lvl="1"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r>
              <a:rPr lang="fr-FR" sz="2400"/>
              <a:t>Signes associés et Signes négatifs</a:t>
            </a:r>
          </a:p>
          <a:p>
            <a:pPr>
              <a:lnSpc>
                <a:spcPct val="80000"/>
              </a:lnSpc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9956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Clinique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778" y="1600200"/>
            <a:ext cx="5194300" cy="4525963"/>
          </a:xfrm>
        </p:spPr>
        <p:txBody>
          <a:bodyPr/>
          <a:lstStyle/>
          <a:p>
            <a:pPr eaLnBrk="1" hangingPunct="1"/>
            <a:r>
              <a:rPr lang="fr-FR" sz="2800" dirty="0"/>
              <a:t>Inspection:</a:t>
            </a:r>
          </a:p>
          <a:p>
            <a:pPr lvl="1" eaLnBrk="1" hangingPunct="1"/>
            <a:r>
              <a:rPr lang="fr-FR" sz="2400" dirty="0"/>
              <a:t>impression d’ascension claviculaire</a:t>
            </a:r>
          </a:p>
          <a:p>
            <a:pPr lvl="1" eaLnBrk="1" hangingPunct="1"/>
            <a:r>
              <a:rPr lang="fr-FR" sz="2400" dirty="0"/>
              <a:t>chute du moignon de l’épaule</a:t>
            </a:r>
          </a:p>
          <a:p>
            <a:pPr eaLnBrk="1" hangingPunct="1"/>
            <a:endParaRPr lang="fr-FR" sz="2800" dirty="0"/>
          </a:p>
          <a:p>
            <a:pPr eaLnBrk="1" hangingPunct="1"/>
            <a:r>
              <a:rPr lang="fr-FR" sz="2800" dirty="0"/>
              <a:t>Palpation</a:t>
            </a:r>
          </a:p>
          <a:p>
            <a:pPr lvl="1" eaLnBrk="1" hangingPunct="1"/>
            <a:r>
              <a:rPr lang="fr-FR" sz="2400" dirty="0"/>
              <a:t>Douleur</a:t>
            </a:r>
          </a:p>
          <a:p>
            <a:pPr lvl="1" eaLnBrk="1" hangingPunct="1"/>
            <a:r>
              <a:rPr lang="fr-FR" sz="2400" dirty="0"/>
              <a:t>Tuméfaction</a:t>
            </a:r>
          </a:p>
          <a:p>
            <a:pPr lvl="1" eaLnBrk="1" hangingPunct="1"/>
            <a:r>
              <a:rPr lang="fr-FR" sz="2400" dirty="0"/>
              <a:t>Touche de piano</a:t>
            </a:r>
          </a:p>
          <a:p>
            <a:pPr lvl="1" eaLnBrk="1" hangingPunct="1"/>
            <a:r>
              <a:rPr lang="fr-FR" sz="2400" dirty="0"/>
              <a:t>Tiroir</a:t>
            </a:r>
          </a:p>
        </p:txBody>
      </p:sp>
      <p:pic>
        <p:nvPicPr>
          <p:cNvPr id="51204" name="Picture 6" descr="Tiroir%20ac%20c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276" y="234179"/>
            <a:ext cx="1943100" cy="3095625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CFF533-F300-4F36-8A50-BA3FEFC40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35486" y="2682514"/>
            <a:ext cx="5588337" cy="41754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necteur droit 4">
            <a:extLst>
              <a:ext uri="{FF2B5EF4-FFF2-40B4-BE49-F238E27FC236}">
                <a16:creationId xmlns:a16="http://schemas.microsoft.com/office/drawing/2014/main" id="{F0A9E6C6-C20F-4694-A258-2322375C745E}"/>
              </a:ext>
            </a:extLst>
          </p:cNvPr>
          <p:cNvCxnSpPr/>
          <p:nvPr/>
        </p:nvCxnSpPr>
        <p:spPr>
          <a:xfrm>
            <a:off x="8256116" y="4897139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11">
            <a:extLst>
              <a:ext uri="{FF2B5EF4-FFF2-40B4-BE49-F238E27FC236}">
                <a16:creationId xmlns:a16="http://schemas.microsoft.com/office/drawing/2014/main" id="{D8D2C4D1-A7E5-41FA-B845-0D73F46AD428}"/>
              </a:ext>
            </a:extLst>
          </p:cNvPr>
          <p:cNvSpPr/>
          <p:nvPr/>
        </p:nvSpPr>
        <p:spPr>
          <a:xfrm>
            <a:off x="7876959" y="5043287"/>
            <a:ext cx="241223" cy="802256"/>
          </a:xfrm>
          <a:custGeom>
            <a:avLst/>
            <a:gdLst>
              <a:gd name="connsiteX0" fmla="*/ 241223 w 241223"/>
              <a:gd name="connsiteY0" fmla="*/ 0 h 802256"/>
              <a:gd name="connsiteX1" fmla="*/ 16937 w 241223"/>
              <a:gd name="connsiteY1" fmla="*/ 276045 h 802256"/>
              <a:gd name="connsiteX2" fmla="*/ 16937 w 241223"/>
              <a:gd name="connsiteY2" fmla="*/ 802256 h 80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223" h="802256">
                <a:moveTo>
                  <a:pt x="241223" y="0"/>
                </a:moveTo>
                <a:cubicBezTo>
                  <a:pt x="147770" y="71168"/>
                  <a:pt x="54318" y="142336"/>
                  <a:pt x="16937" y="276045"/>
                </a:cubicBezTo>
                <a:cubicBezTo>
                  <a:pt x="-20444" y="409754"/>
                  <a:pt x="15499" y="717430"/>
                  <a:pt x="16937" y="80225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17">
            <a:extLst>
              <a:ext uri="{FF2B5EF4-FFF2-40B4-BE49-F238E27FC236}">
                <a16:creationId xmlns:a16="http://schemas.microsoft.com/office/drawing/2014/main" id="{881D2816-D3AD-46F0-A4A6-4C894E45F2FC}"/>
              </a:ext>
            </a:extLst>
          </p:cNvPr>
          <p:cNvSpPr/>
          <p:nvPr/>
        </p:nvSpPr>
        <p:spPr>
          <a:xfrm flipH="1">
            <a:off x="10246462" y="4908624"/>
            <a:ext cx="353858" cy="802256"/>
          </a:xfrm>
          <a:custGeom>
            <a:avLst/>
            <a:gdLst>
              <a:gd name="connsiteX0" fmla="*/ 241223 w 241223"/>
              <a:gd name="connsiteY0" fmla="*/ 0 h 802256"/>
              <a:gd name="connsiteX1" fmla="*/ 16937 w 241223"/>
              <a:gd name="connsiteY1" fmla="*/ 276045 h 802256"/>
              <a:gd name="connsiteX2" fmla="*/ 16937 w 241223"/>
              <a:gd name="connsiteY2" fmla="*/ 802256 h 80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223" h="802256">
                <a:moveTo>
                  <a:pt x="241223" y="0"/>
                </a:moveTo>
                <a:cubicBezTo>
                  <a:pt x="147770" y="71168"/>
                  <a:pt x="54318" y="142336"/>
                  <a:pt x="16937" y="276045"/>
                </a:cubicBezTo>
                <a:cubicBezTo>
                  <a:pt x="-20444" y="409754"/>
                  <a:pt x="15499" y="717430"/>
                  <a:pt x="16937" y="802256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EF6E5-7711-4E6A-A992-ACC125B6BDC4}"/>
              </a:ext>
            </a:extLst>
          </p:cNvPr>
          <p:cNvSpPr/>
          <p:nvPr/>
        </p:nvSpPr>
        <p:spPr>
          <a:xfrm>
            <a:off x="8904188" y="3312963"/>
            <a:ext cx="792088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32673-B605-4547-95B8-1BB5A51F95C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9951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54264" y="274639"/>
            <a:ext cx="7513637" cy="985837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fr-FR" sz="5400">
                <a:solidFill>
                  <a:schemeClr val="tx1"/>
                </a:solidFill>
              </a:rPr>
              <a:t>Diagnostic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41438"/>
            <a:ext cx="8305800" cy="5516562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defTabSz="762000">
              <a:lnSpc>
                <a:spcPct val="80000"/>
              </a:lnSpc>
            </a:pPr>
            <a:r>
              <a:rPr lang="fr-FR" sz="2000"/>
              <a:t>Clinique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Interrogatoire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Attitude des traumatisés du mb sup</a:t>
            </a:r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lvl="1" defTabSz="762000">
              <a:lnSpc>
                <a:spcPct val="80000"/>
              </a:lnSpc>
            </a:pPr>
            <a:r>
              <a:rPr lang="fr-FR" sz="1800"/>
              <a:t>Déformation surtout visible en abduction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Coup de hache externe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Ecchymose brachio-thoracique (Hennequin)</a:t>
            </a:r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lvl="1" defTabSz="762000">
              <a:lnSpc>
                <a:spcPct val="80000"/>
              </a:lnSpc>
            </a:pPr>
            <a:r>
              <a:rPr lang="fr-FR" sz="1800"/>
              <a:t>Pas de transmission des mouvements appliqués au coude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Tête humérale en place</a:t>
            </a:r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defTabSz="762000">
              <a:lnSpc>
                <a:spcPct val="80000"/>
              </a:lnSpc>
            </a:pPr>
            <a:r>
              <a:rPr lang="fr-FR" sz="2000"/>
              <a:t>Chercher les complications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vasculaires (pouls)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nerveuses : plexus brachial, circonflexe, radial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cutanées (ouverture rare)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musculaires (deltoïde, tendon du biceps, interposition)</a:t>
            </a:r>
          </a:p>
        </p:txBody>
      </p:sp>
    </p:spTree>
    <p:extLst>
      <p:ext uri="{BB962C8B-B14F-4D97-AF65-F5344CB8AC3E}">
        <p14:creationId xmlns:p14="http://schemas.microsoft.com/office/powerpoint/2010/main" val="388280434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9746" name="Picture 2" descr="C:\Users\Ballas\Desktop\Médecine\Icono\Epaule\DSC007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3975" y="2349500"/>
            <a:ext cx="4038600" cy="3028950"/>
          </a:xfrm>
        </p:spPr>
      </p:pic>
      <p:sp>
        <p:nvSpPr>
          <p:cNvPr id="159747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15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Examens Complémentaires</a:t>
            </a:r>
            <a:endParaRPr lang="fr-FR" sz="4000"/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800"/>
              <a:t>Rx Standard 	</a:t>
            </a:r>
          </a:p>
          <a:p>
            <a:pPr lvl="1"/>
            <a:r>
              <a:rPr lang="fr-FR" sz="2400"/>
              <a:t>Epaule F</a:t>
            </a:r>
          </a:p>
          <a:p>
            <a:pPr lvl="1"/>
            <a:r>
              <a:rPr lang="fr-FR" sz="2400"/>
              <a:t>Lamy</a:t>
            </a:r>
          </a:p>
          <a:p>
            <a:pPr lvl="1"/>
            <a:endParaRPr lang="fr-FR" sz="2400"/>
          </a:p>
          <a:p>
            <a:r>
              <a:rPr lang="fr-FR" sz="2800"/>
              <a:t>TDM : Fr articulaires chez le jeune</a:t>
            </a:r>
          </a:p>
        </p:txBody>
      </p:sp>
    </p:spTree>
    <p:extLst>
      <p:ext uri="{BB962C8B-B14F-4D97-AF65-F5344CB8AC3E}">
        <p14:creationId xmlns:p14="http://schemas.microsoft.com/office/powerpoint/2010/main" val="1239402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Classifications</a:t>
            </a:r>
          </a:p>
        </p:txBody>
      </p:sp>
      <p:sp>
        <p:nvSpPr>
          <p:cNvPr id="1617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Codman</a:t>
            </a:r>
          </a:p>
        </p:txBody>
      </p:sp>
      <p:pic>
        <p:nvPicPr>
          <p:cNvPr id="161795" name="Picture 2" descr="C:\Documents and Settings\Administrateur\Mes documents\F Duparc\D.U. Epaule Coude\Fractures ESH\IMAGES\1 CLASSIFICATION DE COD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4" y="1844676"/>
            <a:ext cx="4460875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1081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28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Neer</a:t>
            </a:r>
          </a:p>
        </p:txBody>
      </p:sp>
      <p:pic>
        <p:nvPicPr>
          <p:cNvPr id="162819" name="Picture 2" descr="C:\Documents and Settings\Administrateur\Mes documents\F Duparc\D.U. Epaule Coude\Fractures ESH\IMAGES\2 CLASSIFICATION DE NE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50800"/>
            <a:ext cx="4391025" cy="654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287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AO</a:t>
            </a:r>
          </a:p>
        </p:txBody>
      </p:sp>
      <p:pic>
        <p:nvPicPr>
          <p:cNvPr id="163843" name="Picture 2" descr="C:\Documents and Settings\Administrateur\Mes documents\F Duparc\D.U. Epaule Coude\Fractures ESH\IMAGES\3 CLASSIFICATION DE L'A.O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6" y="381000"/>
            <a:ext cx="3535363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682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r>
              <a:rPr lang="fr-FR" sz="2000"/>
              <a:t>Duparc</a:t>
            </a:r>
          </a:p>
          <a:p>
            <a:pPr>
              <a:lnSpc>
                <a:spcPct val="80000"/>
              </a:lnSpc>
            </a:pPr>
            <a:endParaRPr lang="fr-FR" sz="2000"/>
          </a:p>
          <a:p>
            <a:pPr lvl="1">
              <a:lnSpc>
                <a:spcPct val="80000"/>
              </a:lnSpc>
            </a:pPr>
            <a:r>
              <a:rPr lang="fr-FR" sz="1800"/>
              <a:t>I /  Fractures extra-articulaires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des tubérosités (trochiter - trochin)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sous-tubérositaires (col chirurgical) 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sous-tubérositaires + une des tubérosités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 lvl="1">
              <a:lnSpc>
                <a:spcPct val="80000"/>
              </a:lnSpc>
            </a:pPr>
            <a:r>
              <a:rPr lang="fr-FR" sz="1800"/>
              <a:t>II / Fractures articulaires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céphaliques (col anatomique)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céphalo-tubérositaires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 lvl="1">
              <a:lnSpc>
                <a:spcPct val="80000"/>
              </a:lnSpc>
            </a:pPr>
            <a:r>
              <a:rPr lang="fr-FR" sz="1800"/>
              <a:t>III / Fractures céphalo-métaphysaires (issues des encoches survenant au cours des luxations)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 lvl="1">
              <a:lnSpc>
                <a:spcPct val="80000"/>
              </a:lnSpc>
            </a:pPr>
            <a:r>
              <a:rPr lang="fr-FR" sz="1800"/>
              <a:t>+/- Engrenée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+/- Luxation</a:t>
            </a:r>
          </a:p>
          <a:p>
            <a:pPr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104275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5890" name="Picture 7" descr="PA150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5"/>
          <a:stretch>
            <a:fillRect/>
          </a:stretch>
        </p:blipFill>
        <p:spPr>
          <a:xfrm>
            <a:off x="1524000" y="1700213"/>
            <a:ext cx="4738688" cy="4032250"/>
          </a:xfrm>
        </p:spPr>
      </p:pic>
      <p:pic>
        <p:nvPicPr>
          <p:cNvPr id="165891" name="Picture 2" descr="C:\Users\Ballas\Desktop\Médecine\Icono\Epaule\Fracture trochin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8876" y="404813"/>
            <a:ext cx="4429125" cy="5903912"/>
          </a:xfrm>
        </p:spPr>
      </p:pic>
    </p:spTree>
    <p:extLst>
      <p:ext uri="{BB962C8B-B14F-4D97-AF65-F5344CB8AC3E}">
        <p14:creationId xmlns:p14="http://schemas.microsoft.com/office/powerpoint/2010/main" val="572126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6914" name="Picture 10" descr="PA15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3613" y="4227514"/>
            <a:ext cx="4038600" cy="2630487"/>
          </a:xfrm>
        </p:spPr>
      </p:pic>
      <p:pic>
        <p:nvPicPr>
          <p:cNvPr id="166915" name="Picture 2" descr="C:\Users\Ballas\Desktop\Médecine\Icono\Epaule\IMG_2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8163" y="333375"/>
            <a:ext cx="2990850" cy="3378200"/>
          </a:xfrm>
        </p:spPr>
      </p:pic>
      <p:pic>
        <p:nvPicPr>
          <p:cNvPr id="166916" name="Picture 3" descr="C:\Users\Ballas\Desktop\Médecine\Icono\Epaule\Photo007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333376"/>
            <a:ext cx="29591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0426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Traitement</a:t>
            </a:r>
          </a:p>
        </p:txBody>
      </p:sp>
      <p:sp>
        <p:nvSpPr>
          <p:cNvPr id="1679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Pas de consensus</a:t>
            </a:r>
          </a:p>
          <a:p>
            <a:endParaRPr lang="fr-FR"/>
          </a:p>
          <a:p>
            <a:r>
              <a:rPr lang="fr-FR"/>
              <a:t>Enjeu : vascularisation céphalique</a:t>
            </a:r>
          </a:p>
          <a:p>
            <a:pPr lvl="1"/>
            <a:r>
              <a:rPr lang="fr-FR"/>
              <a:t>Age</a:t>
            </a:r>
          </a:p>
          <a:p>
            <a:pPr lvl="1"/>
            <a:r>
              <a:rPr lang="fr-FR"/>
              <a:t>Ostéoporose</a:t>
            </a:r>
          </a:p>
          <a:p>
            <a:pPr lvl="1"/>
            <a:r>
              <a:rPr lang="fr-FR"/>
              <a:t>Fracture</a:t>
            </a:r>
          </a:p>
          <a:p>
            <a:pPr lvl="1"/>
            <a:r>
              <a:rPr lang="fr-FR"/>
              <a:t>Déplacement</a:t>
            </a:r>
          </a:p>
        </p:txBody>
      </p:sp>
    </p:spTree>
    <p:extLst>
      <p:ext uri="{BB962C8B-B14F-4D97-AF65-F5344CB8AC3E}">
        <p14:creationId xmlns:p14="http://schemas.microsoft.com/office/powerpoint/2010/main" val="32938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Imagerie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Rx standards</a:t>
            </a:r>
          </a:p>
          <a:p>
            <a:pPr eaLnBrk="1" hangingPunct="1"/>
            <a:r>
              <a:rPr lang="fr-FR"/>
              <a:t>Clichés dynamiques en charge ou de réduction</a:t>
            </a:r>
          </a:p>
          <a:p>
            <a:pPr eaLnBrk="1" hangingPunct="1"/>
            <a:endParaRPr lang="fr-FR"/>
          </a:p>
          <a:p>
            <a:pPr lvl="1" eaLnBrk="1" hangingPunct="1">
              <a:buFontTx/>
              <a:buNone/>
            </a:pPr>
            <a:endParaRPr lang="fr-FR"/>
          </a:p>
        </p:txBody>
      </p:sp>
      <p:pic>
        <p:nvPicPr>
          <p:cNvPr id="4" name="Picture 3" descr="dac comparatifs-93696156">
            <a:extLst>
              <a:ext uri="{FF2B5EF4-FFF2-40B4-BE49-F238E27FC236}">
                <a16:creationId xmlns:a16="http://schemas.microsoft.com/office/drawing/2014/main" id="{DA2588D6-C4B5-4C16-ADEB-1348A601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733" y="3331457"/>
            <a:ext cx="2001429" cy="250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ac comparatifs-93696155">
            <a:extLst>
              <a:ext uri="{FF2B5EF4-FFF2-40B4-BE49-F238E27FC236}">
                <a16:creationId xmlns:a16="http://schemas.microsoft.com/office/drawing/2014/main" id="{E4B43FE6-4781-4633-8F22-65E7A23E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0781" y="3654736"/>
            <a:ext cx="316017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ac comparatifs-93696154">
            <a:extLst>
              <a:ext uri="{FF2B5EF4-FFF2-40B4-BE49-F238E27FC236}">
                <a16:creationId xmlns:a16="http://schemas.microsoft.com/office/drawing/2014/main" id="{54BF2C6E-9DB1-4744-B7E8-43F6A4C5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936" y="1881372"/>
            <a:ext cx="279806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05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/>
              <a:t>Fonctionnel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Orthopédique</a:t>
            </a:r>
          </a:p>
          <a:p>
            <a:pPr lvl="1">
              <a:defRPr/>
            </a:pPr>
            <a:r>
              <a:rPr lang="fr-FR" dirty="0"/>
              <a:t>Fracture non déplacée</a:t>
            </a:r>
          </a:p>
          <a:p>
            <a:pPr lvl="1">
              <a:defRPr/>
            </a:pPr>
            <a:r>
              <a:rPr lang="fr-FR" dirty="0"/>
              <a:t>Fracture engrenée</a:t>
            </a:r>
          </a:p>
          <a:p>
            <a:pPr lvl="1">
              <a:defRPr/>
            </a:pPr>
            <a:r>
              <a:rPr lang="fr-FR" dirty="0"/>
              <a:t>Déplacement en valgus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Immobilisation coude au corps 6 semaines</a:t>
            </a:r>
          </a:p>
          <a:p>
            <a:pPr lvl="2">
              <a:defRPr/>
            </a:pPr>
            <a:r>
              <a:rPr lang="fr-FR" dirty="0"/>
              <a:t>+/- réduction</a:t>
            </a:r>
          </a:p>
          <a:p>
            <a:pPr lvl="2">
              <a:defRPr/>
            </a:pPr>
            <a:r>
              <a:rPr lang="fr-FR" dirty="0"/>
              <a:t>Travail passif à 3 semaines</a:t>
            </a:r>
          </a:p>
          <a:p>
            <a:pPr lvl="2">
              <a:defRPr/>
            </a:pPr>
            <a:r>
              <a:rPr lang="fr-FR" dirty="0"/>
              <a:t>Actif à 6 semaines</a:t>
            </a:r>
          </a:p>
          <a:p>
            <a:pPr lvl="2">
              <a:defRPr/>
            </a:pPr>
            <a:r>
              <a:rPr lang="fr-FR" dirty="0"/>
              <a:t>Entretenir coude et main</a:t>
            </a:r>
          </a:p>
          <a:p>
            <a:pPr lvl="1">
              <a:defRPr/>
            </a:pPr>
            <a:endParaRPr lang="fr-FR" dirty="0"/>
          </a:p>
        </p:txBody>
      </p:sp>
      <p:pic>
        <p:nvPicPr>
          <p:cNvPr id="168963" name="Picture 4" descr="F:\cours\imagesCAUNNJ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549276"/>
            <a:ext cx="259238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652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9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Chirurgical</a:t>
            </a:r>
          </a:p>
          <a:p>
            <a:endParaRPr lang="fr-FR"/>
          </a:p>
          <a:p>
            <a:pPr lvl="1"/>
            <a:r>
              <a:rPr lang="fr-FR"/>
              <a:t>Ostéosynthèse</a:t>
            </a:r>
          </a:p>
          <a:p>
            <a:pPr lvl="1"/>
            <a:r>
              <a:rPr lang="fr-FR"/>
              <a:t>Arthroplastie</a:t>
            </a:r>
          </a:p>
          <a:p>
            <a:pPr lvl="2"/>
            <a:r>
              <a:rPr lang="fr-FR"/>
              <a:t>Hémi arthroplastie (fracture)</a:t>
            </a:r>
          </a:p>
          <a:p>
            <a:pPr lvl="2"/>
            <a:r>
              <a:rPr lang="fr-FR"/>
              <a:t>Totale</a:t>
            </a:r>
          </a:p>
          <a:p>
            <a:pPr lvl="2"/>
            <a:r>
              <a:rPr lang="fr-FR"/>
              <a:t>Inversée</a:t>
            </a:r>
          </a:p>
        </p:txBody>
      </p:sp>
    </p:spTree>
    <p:extLst>
      <p:ext uri="{BB962C8B-B14F-4D97-AF65-F5344CB8AC3E}">
        <p14:creationId xmlns:p14="http://schemas.microsoft.com/office/powerpoint/2010/main" val="10528923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60351"/>
            <a:ext cx="8229600" cy="586581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/>
              <a:t>Ostéosynthèse</a:t>
            </a:r>
          </a:p>
          <a:p>
            <a:pPr lvl="1">
              <a:defRPr/>
            </a:pPr>
            <a:r>
              <a:rPr lang="fr-FR" dirty="0"/>
              <a:t>Patient jeune (&lt;60 ans)</a:t>
            </a:r>
          </a:p>
          <a:p>
            <a:pPr lvl="1">
              <a:defRPr/>
            </a:pPr>
            <a:r>
              <a:rPr lang="fr-FR" dirty="0"/>
              <a:t>Fracture extra-articulaire</a:t>
            </a:r>
          </a:p>
          <a:p>
            <a:pPr lvl="1">
              <a:defRPr/>
            </a:pPr>
            <a:r>
              <a:rPr lang="fr-FR" dirty="0"/>
              <a:t>Fracture peu déplacée</a:t>
            </a:r>
          </a:p>
          <a:p>
            <a:pPr lvl="1">
              <a:buFontTx/>
              <a:buNone/>
              <a:defRPr/>
            </a:pPr>
            <a:r>
              <a:rPr lang="fr-FR" dirty="0"/>
              <a:t> </a:t>
            </a:r>
          </a:p>
          <a:p>
            <a:pPr lvl="1">
              <a:defRPr/>
            </a:pPr>
            <a:r>
              <a:rPr lang="fr-FR" dirty="0"/>
              <a:t>Broches</a:t>
            </a:r>
          </a:p>
          <a:p>
            <a:pPr lvl="1">
              <a:defRPr/>
            </a:pPr>
            <a:r>
              <a:rPr lang="fr-FR" dirty="0"/>
              <a:t>Embrochage rétrograde (ECMES)</a:t>
            </a:r>
          </a:p>
          <a:p>
            <a:pPr lvl="1">
              <a:defRPr/>
            </a:pPr>
            <a:r>
              <a:rPr lang="fr-FR" dirty="0"/>
              <a:t>Clou antérograde</a:t>
            </a:r>
          </a:p>
          <a:p>
            <a:pPr lvl="1">
              <a:defRPr/>
            </a:pPr>
            <a:r>
              <a:rPr lang="fr-FR" dirty="0"/>
              <a:t>Plaque vissée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Coude au corps 6 semaines</a:t>
            </a:r>
          </a:p>
          <a:p>
            <a:pPr lvl="1">
              <a:defRPr/>
            </a:pPr>
            <a:r>
              <a:rPr lang="fr-FR" dirty="0"/>
              <a:t>Rééducation</a:t>
            </a:r>
          </a:p>
          <a:p>
            <a:pPr lvl="2">
              <a:defRPr/>
            </a:pPr>
            <a:r>
              <a:rPr lang="fr-FR" dirty="0"/>
              <a:t>passive ou active </a:t>
            </a:r>
          </a:p>
          <a:p>
            <a:pPr lvl="2">
              <a:defRPr/>
            </a:pPr>
            <a:r>
              <a:rPr lang="fr-FR" dirty="0"/>
              <a:t>fonction de la stabilité  </a:t>
            </a:r>
          </a:p>
          <a:p>
            <a:pPr lvl="2">
              <a:defRPr/>
            </a:pPr>
            <a:r>
              <a:rPr lang="fr-FR" dirty="0"/>
              <a:t>À partir de J1 à J45</a:t>
            </a:r>
          </a:p>
          <a:p>
            <a:pPr lvl="2"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Bilboquet</a:t>
            </a:r>
          </a:p>
          <a:p>
            <a:pPr lvl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2044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2034" name="Picture 3" descr="C:\Users\Ballas\Desktop\Médecine\Icono\Epaule\Fracture troch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7213" y="2349500"/>
            <a:ext cx="4038600" cy="3028950"/>
          </a:xfrm>
        </p:spPr>
      </p:pic>
      <p:sp>
        <p:nvSpPr>
          <p:cNvPr id="172035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42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3058" name="Picture 2" descr="I:\temp\icono\Chamand Henri-69956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089" y="2276475"/>
            <a:ext cx="2592387" cy="3849688"/>
          </a:xfrm>
        </p:spPr>
      </p:pic>
      <p:pic>
        <p:nvPicPr>
          <p:cNvPr id="173059" name="Picture 3" descr="I:\temp\icono\Foor Marion-707876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350" y="1881189"/>
            <a:ext cx="3670300" cy="3963987"/>
          </a:xfrm>
        </p:spPr>
      </p:pic>
    </p:spTree>
    <p:extLst>
      <p:ext uri="{BB962C8B-B14F-4D97-AF65-F5344CB8AC3E}">
        <p14:creationId xmlns:p14="http://schemas.microsoft.com/office/powerpoint/2010/main" val="34729687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082" name="Picture 3" descr="C:\Users\Ballas\Desktop\Médecine\Icono\Epaule\plaque esh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3464" y="1600201"/>
            <a:ext cx="3394075" cy="4525963"/>
          </a:xfrm>
        </p:spPr>
      </p:pic>
      <p:pic>
        <p:nvPicPr>
          <p:cNvPr id="174083" name="Picture 2" descr="C:\Users\Ballas\Desktop\Médecine\Icono\Epaule\plaque esh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17401461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5106" name="Picture 2" descr="C:\Users\Ballas\Desktop\Médecine\Icono\Epaule\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3" y="1844675"/>
            <a:ext cx="3028950" cy="4038600"/>
          </a:xfrm>
        </p:spPr>
      </p:pic>
      <p:pic>
        <p:nvPicPr>
          <p:cNvPr id="175107" name="Picture 3" descr="C:\Users\Ballas\Desktop\Médecine\Icono\Epaule\Photo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263" y="1844676"/>
            <a:ext cx="3384550" cy="4105275"/>
          </a:xfrm>
        </p:spPr>
      </p:pic>
    </p:spTree>
    <p:extLst>
      <p:ext uri="{BB962C8B-B14F-4D97-AF65-F5344CB8AC3E}">
        <p14:creationId xmlns:p14="http://schemas.microsoft.com/office/powerpoint/2010/main" val="18241407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6130" name="Picture 2" descr="C:\Users\Ballas\Desktop\Médecine\Icono\Epaule\bilboquet_6_SE1001_IM1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989139"/>
            <a:ext cx="3840163" cy="3095625"/>
          </a:xfrm>
        </p:spPr>
      </p:pic>
      <p:pic>
        <p:nvPicPr>
          <p:cNvPr id="176131" name="Picture 3" descr="C:\Users\Ballas\Desktop\Médecine\Icono\Epaule\bilboquet_7_SE1001_IM1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1300" y="1916114"/>
            <a:ext cx="3176588" cy="4033837"/>
          </a:xfrm>
        </p:spPr>
      </p:pic>
    </p:spTree>
    <p:extLst>
      <p:ext uri="{BB962C8B-B14F-4D97-AF65-F5344CB8AC3E}">
        <p14:creationId xmlns:p14="http://schemas.microsoft.com/office/powerpoint/2010/main" val="19744774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/>
              <a:t>Arthroplastie</a:t>
            </a:r>
          </a:p>
          <a:p>
            <a:pPr lvl="1">
              <a:defRPr/>
            </a:pPr>
            <a:r>
              <a:rPr lang="fr-FR" dirty="0"/>
              <a:t>Hémi arthroplastie</a:t>
            </a:r>
          </a:p>
          <a:p>
            <a:pPr lvl="2">
              <a:defRPr/>
            </a:pPr>
            <a:r>
              <a:rPr lang="fr-FR" dirty="0"/>
              <a:t>Prothèse fracture</a:t>
            </a:r>
          </a:p>
          <a:p>
            <a:pPr lvl="2">
              <a:defRPr/>
            </a:pPr>
            <a:r>
              <a:rPr lang="fr-FR" dirty="0"/>
              <a:t>Reconstruction des tubérosités</a:t>
            </a:r>
          </a:p>
          <a:p>
            <a:pPr lvl="2">
              <a:defRPr/>
            </a:pPr>
            <a:r>
              <a:rPr lang="fr-FR" dirty="0"/>
              <a:t>Bandage abduction 30° 6 semaines</a:t>
            </a:r>
          </a:p>
          <a:p>
            <a:pPr lvl="2">
              <a:defRPr/>
            </a:pPr>
            <a:r>
              <a:rPr lang="fr-FR" dirty="0"/>
              <a:t>Rééducation d emblée en passif, actif/aidé</a:t>
            </a:r>
          </a:p>
          <a:p>
            <a:pPr lvl="2">
              <a:defRPr/>
            </a:pPr>
            <a:r>
              <a:rPr lang="fr-FR" dirty="0"/>
              <a:t>Actif à 6 semaines</a:t>
            </a:r>
          </a:p>
          <a:p>
            <a:pPr lvl="2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Totale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Inversée</a:t>
            </a:r>
          </a:p>
          <a:p>
            <a:pPr lvl="2">
              <a:defRPr/>
            </a:pPr>
            <a:r>
              <a:rPr lang="fr-FR" dirty="0"/>
              <a:t>+/- reconstruction de tubérosités</a:t>
            </a:r>
          </a:p>
          <a:p>
            <a:pPr lvl="2">
              <a:defRPr/>
            </a:pPr>
            <a:r>
              <a:rPr lang="fr-FR" dirty="0"/>
              <a:t>Bandage abduction 30° 6 semaines</a:t>
            </a:r>
          </a:p>
          <a:p>
            <a:pPr lvl="2">
              <a:defRPr/>
            </a:pPr>
            <a:r>
              <a:rPr lang="fr-FR" dirty="0"/>
              <a:t>Rééducation actif d emblée </a:t>
            </a:r>
          </a:p>
          <a:p>
            <a:pPr lvl="2">
              <a:defRPr/>
            </a:pPr>
            <a:r>
              <a:rPr lang="fr-FR" dirty="0"/>
              <a:t>Ou différé si reconstruction des tubérosités</a:t>
            </a:r>
          </a:p>
          <a:p>
            <a:pPr lvl="2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932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8178" name="Picture 3" descr="I:\temp\icono\Reboul Antoinette-70204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2813" y="2205039"/>
            <a:ext cx="3625850" cy="3921125"/>
          </a:xfrm>
        </p:spPr>
      </p:pic>
      <p:pic>
        <p:nvPicPr>
          <p:cNvPr id="178179" name="Picture 2" descr="I:\temp\icono\Dennemont PTE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4" y="2492376"/>
            <a:ext cx="3455987" cy="3032125"/>
          </a:xfrm>
        </p:spPr>
      </p:pic>
    </p:spTree>
    <p:extLst>
      <p:ext uri="{BB962C8B-B14F-4D97-AF65-F5344CB8AC3E}">
        <p14:creationId xmlns:p14="http://schemas.microsoft.com/office/powerpoint/2010/main" val="16965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341438"/>
            <a:ext cx="6202363" cy="1439862"/>
          </a:xfrm>
        </p:spPr>
        <p:txBody>
          <a:bodyPr/>
          <a:lstStyle/>
          <a:p>
            <a:pPr lvl="1" eaLnBrk="1" hangingPunct="1"/>
            <a:r>
              <a:rPr lang="fr-FR" sz="2000" dirty="0"/>
              <a:t>Stade I : entorse bénigne</a:t>
            </a:r>
          </a:p>
          <a:p>
            <a:pPr lvl="1" eaLnBrk="1" hangingPunct="1"/>
            <a:r>
              <a:rPr lang="fr-FR" sz="2000" dirty="0"/>
              <a:t>Stade II : entorse grave, touche de piano</a:t>
            </a:r>
          </a:p>
          <a:p>
            <a:pPr lvl="1" eaLnBrk="1" hangingPunct="1"/>
            <a:r>
              <a:rPr lang="fr-FR" sz="2000" dirty="0"/>
              <a:t>Stade III : Luxation, tiroir</a:t>
            </a:r>
          </a:p>
          <a:p>
            <a:pPr lvl="1" eaLnBrk="1" hangingPunct="1"/>
            <a:r>
              <a:rPr lang="fr-FR" sz="2000" dirty="0"/>
              <a:t>Stade IV : rupture chape, saillie sous-cutanée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455044" y="973615"/>
            <a:ext cx="1726393" cy="59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43084" y="2802302"/>
            <a:ext cx="1955139" cy="592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7067128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/>
              <a:t>Classifications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9F3C2-928D-4551-908C-54AE0006C98E}"/>
              </a:ext>
            </a:extLst>
          </p:cNvPr>
          <p:cNvSpPr txBox="1"/>
          <p:nvPr/>
        </p:nvSpPr>
        <p:spPr>
          <a:xfrm>
            <a:off x="244929" y="4146645"/>
            <a:ext cx="218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</a:rPr>
              <a:t>3 stades de Julliard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</a:rPr>
              <a:t>4 stades selon Patte</a:t>
            </a:r>
          </a:p>
        </p:txBody>
      </p:sp>
    </p:spTree>
    <p:extLst>
      <p:ext uri="{BB962C8B-B14F-4D97-AF65-F5344CB8AC3E}">
        <p14:creationId xmlns:p14="http://schemas.microsoft.com/office/powerpoint/2010/main" val="4002830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FR" dirty="0"/>
              <a:t>Aigües (cf.  précédent)</a:t>
            </a:r>
          </a:p>
          <a:p>
            <a:pPr lvl="1">
              <a:defRPr/>
            </a:pPr>
            <a:r>
              <a:rPr lang="fr-FR" dirty="0"/>
              <a:t>Nerf axillaire</a:t>
            </a:r>
          </a:p>
          <a:p>
            <a:pPr lvl="1">
              <a:defRPr/>
            </a:pPr>
            <a:r>
              <a:rPr lang="fr-FR" dirty="0"/>
              <a:t>Vx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 distance</a:t>
            </a:r>
          </a:p>
          <a:p>
            <a:pPr lvl="1">
              <a:defRPr/>
            </a:pPr>
            <a:r>
              <a:rPr lang="fr-FR" dirty="0"/>
              <a:t>Cals vicieux</a:t>
            </a:r>
          </a:p>
          <a:p>
            <a:pPr lvl="1">
              <a:defRPr/>
            </a:pPr>
            <a:r>
              <a:rPr lang="fr-FR" dirty="0"/>
              <a:t>Pseudarthrose</a:t>
            </a:r>
          </a:p>
          <a:p>
            <a:pPr lvl="1">
              <a:defRPr/>
            </a:pPr>
            <a:r>
              <a:rPr lang="fr-FR" dirty="0"/>
              <a:t>Nécrose</a:t>
            </a:r>
          </a:p>
          <a:p>
            <a:pPr lvl="1">
              <a:defRPr/>
            </a:pPr>
            <a:r>
              <a:rPr lang="fr-FR" dirty="0"/>
              <a:t>SDRC I</a:t>
            </a:r>
          </a:p>
          <a:p>
            <a:pPr lvl="1">
              <a:defRPr/>
            </a:pPr>
            <a:r>
              <a:rPr lang="fr-FR" dirty="0"/>
              <a:t>Raideur</a:t>
            </a:r>
          </a:p>
          <a:p>
            <a:pPr lvl="1">
              <a:defRPr/>
            </a:pPr>
            <a:r>
              <a:rPr lang="fr-FR" dirty="0"/>
              <a:t>Coiffe</a:t>
            </a:r>
          </a:p>
          <a:p>
            <a:pPr lvl="1">
              <a:defRPr/>
            </a:pPr>
            <a:r>
              <a:rPr lang="fr-FR" dirty="0"/>
              <a:t>Arthrose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Cp des prothèses</a:t>
            </a:r>
          </a:p>
        </p:txBody>
      </p:sp>
      <p:pic>
        <p:nvPicPr>
          <p:cNvPr id="179203" name="Image 3" descr="DSC021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926" y="188913"/>
            <a:ext cx="2124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2" descr="F:\cals vicieux\DSC026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050" y="3497264"/>
            <a:ext cx="252095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11" descr="DSC005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1" y="2924175"/>
            <a:ext cx="24177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8611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0226" name="Picture 2" descr="C:\Users\Ballas\Desktop\Médecine\Icono\Epaule\ESH enclouage, deplacement se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2347913"/>
            <a:ext cx="4038600" cy="3028950"/>
          </a:xfrm>
        </p:spPr>
      </p:pic>
      <p:pic>
        <p:nvPicPr>
          <p:cNvPr id="1802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7800" y="1412876"/>
            <a:ext cx="3176588" cy="4494213"/>
          </a:xfrm>
        </p:spPr>
      </p:pic>
    </p:spTree>
    <p:extLst>
      <p:ext uri="{BB962C8B-B14F-4D97-AF65-F5344CB8AC3E}">
        <p14:creationId xmlns:p14="http://schemas.microsoft.com/office/powerpoint/2010/main" val="38472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fig1boilea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2204865"/>
            <a:ext cx="78486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2619376" y="784226"/>
            <a:ext cx="30112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Selon </a:t>
            </a:r>
            <a:r>
              <a:rPr lang="fr-FR" dirty="0" err="1">
                <a:latin typeface="Calibri" pitchFamily="34" charset="0"/>
              </a:rPr>
              <a:t>Rockwood</a:t>
            </a:r>
            <a:endParaRPr lang="fr-FR" dirty="0">
              <a:latin typeface="Calibri" pitchFamily="34" charset="0"/>
            </a:endParaRPr>
          </a:p>
          <a:p>
            <a:endParaRPr lang="fr-RE" dirty="0">
              <a:latin typeface="Calibri" pitchFamily="34" charset="0"/>
            </a:endParaRPr>
          </a:p>
          <a:p>
            <a:r>
              <a:rPr lang="fr-RE" dirty="0">
                <a:latin typeface="Calibri" pitchFamily="34" charset="0"/>
              </a:rPr>
              <a:t>Stade IV : luxation postérieure</a:t>
            </a:r>
          </a:p>
          <a:p>
            <a:r>
              <a:rPr lang="fr-RE" dirty="0">
                <a:latin typeface="Calibri" pitchFamily="34" charset="0"/>
              </a:rPr>
              <a:t>Stade VI : luxation inférieure</a:t>
            </a:r>
          </a:p>
        </p:txBody>
      </p:sp>
    </p:spTree>
    <p:extLst>
      <p:ext uri="{BB962C8B-B14F-4D97-AF65-F5344CB8AC3E}">
        <p14:creationId xmlns:p14="http://schemas.microsoft.com/office/powerpoint/2010/main" val="370254998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1151</Words>
  <Application>Microsoft Office PowerPoint</Application>
  <PresentationFormat>Grand écran</PresentationFormat>
  <Paragraphs>447</Paragraphs>
  <Slides>81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81</vt:i4>
      </vt:variant>
    </vt:vector>
  </HeadingPairs>
  <TitlesOfParts>
    <vt:vector size="88" baseType="lpstr">
      <vt:lpstr>Arial</vt:lpstr>
      <vt:lpstr>Calibri</vt:lpstr>
      <vt:lpstr>Times New Roman</vt:lpstr>
      <vt:lpstr>Verdana</vt:lpstr>
      <vt:lpstr>Wingdings 3</vt:lpstr>
      <vt:lpstr>1_Thème Office</vt:lpstr>
      <vt:lpstr>Modèle par défaut</vt:lpstr>
      <vt:lpstr>Disjonctions acromio-claviculaires</vt:lpstr>
      <vt:lpstr>Présentation PowerPoint</vt:lpstr>
      <vt:lpstr>Anatomie</vt:lpstr>
      <vt:lpstr>Généralités</vt:lpstr>
      <vt:lpstr>Mécanisme</vt:lpstr>
      <vt:lpstr>Clinique</vt:lpstr>
      <vt:lpstr>Imagerie</vt:lpstr>
      <vt:lpstr>Présentation PowerPoint</vt:lpstr>
      <vt:lpstr>Présentation PowerPoint</vt:lpstr>
      <vt:lpstr>Traitements – Stades I et II</vt:lpstr>
      <vt:lpstr>Présentation PowerPoint</vt:lpstr>
      <vt:lpstr>Traitements – Stades V</vt:lpstr>
      <vt:lpstr>Traitements – Stades IV-V</vt:lpstr>
      <vt:lpstr>Présentation PowerPoint</vt:lpstr>
      <vt:lpstr>Présentation PowerPoint</vt:lpstr>
      <vt:lpstr>Présentation PowerPoint</vt:lpstr>
      <vt:lpstr>Arthroscopie</vt:lpstr>
      <vt:lpstr>Présentation PowerPoint</vt:lpstr>
      <vt:lpstr>Traitements – Stades III</vt:lpstr>
      <vt:lpstr>Luxations Scapulo-humérales</vt:lpstr>
      <vt:lpstr>Luxations Gléno-Humérales</vt:lpstr>
      <vt:lpstr>Anatomie</vt:lpstr>
      <vt:lpstr>Anatomie</vt:lpstr>
      <vt:lpstr>Présentation PowerPoint</vt:lpstr>
      <vt:lpstr>Anatomie</vt:lpstr>
      <vt:lpstr>Présentation PowerPoint</vt:lpstr>
      <vt:lpstr>Anatomie</vt:lpstr>
      <vt:lpstr>Présentation PowerPoint</vt:lpstr>
      <vt:lpstr>Luxation GH antérieure</vt:lpstr>
      <vt:lpstr>Généralités</vt:lpstr>
      <vt:lpstr>Présentation PowerPoint</vt:lpstr>
      <vt:lpstr>Lésions physiopathologiques</vt:lpstr>
      <vt:lpstr>Présentation PowerPoint</vt:lpstr>
      <vt:lpstr>Présentation PowerPoint</vt:lpstr>
      <vt:lpstr>Clinique</vt:lpstr>
      <vt:lpstr>Présentation PowerPoint</vt:lpstr>
      <vt:lpstr>Imagerie</vt:lpstr>
      <vt:lpstr>Présentation PowerPoint</vt:lpstr>
      <vt:lpstr>Présentation PowerPoint</vt:lpstr>
      <vt:lpstr>Complications immédiates</vt:lpstr>
      <vt:lpstr>Présentation PowerPoint</vt:lpstr>
      <vt:lpstr>Complications tardives</vt:lpstr>
      <vt:lpstr>Présentation PowerPoint</vt:lpstr>
      <vt:lpstr>Traitements</vt:lpstr>
      <vt:lpstr>Présentation PowerPoint</vt:lpstr>
      <vt:lpstr>Chirurgie</vt:lpstr>
      <vt:lpstr>La « butée »</vt:lpstr>
      <vt:lpstr>Présentation PowerPoint</vt:lpstr>
      <vt:lpstr>Présentation PowerPoint</vt:lpstr>
      <vt:lpstr>Présentation PowerPoint</vt:lpstr>
      <vt:lpstr>Luxation GH postérieure</vt:lpstr>
      <vt:lpstr>Présentation PowerPoint</vt:lpstr>
      <vt:lpstr>Luxation inférieure : erecta</vt:lpstr>
      <vt:lpstr>Présentation PowerPoint</vt:lpstr>
      <vt:lpstr>Fractures de l’Extrémité Supérieure de l’Humérus</vt:lpstr>
      <vt:lpstr>Anatomie générale</vt:lpstr>
      <vt:lpstr>Anatomie générale</vt:lpstr>
      <vt:lpstr>Généralités</vt:lpstr>
      <vt:lpstr>Clinique</vt:lpstr>
      <vt:lpstr>Diagnostic</vt:lpstr>
      <vt:lpstr>Présentation PowerPoint</vt:lpstr>
      <vt:lpstr>Examens Complémentaires</vt:lpstr>
      <vt:lpstr>Classifications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Complications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Disjonctions acromio-claviculaires</dc:title>
  <dc:creator>richardballas</dc:creator>
  <cp:lastModifiedBy>richardballas</cp:lastModifiedBy>
  <cp:revision>5</cp:revision>
  <dcterms:created xsi:type="dcterms:W3CDTF">2017-06-29T03:42:37Z</dcterms:created>
  <dcterms:modified xsi:type="dcterms:W3CDTF">2017-09-12T11:16:57Z</dcterms:modified>
</cp:coreProperties>
</file>